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charts/chart3.xml" ContentType="application/vnd.openxmlformats-officedocument.drawingml.chart+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3"/>
  </p:notesMasterIdLst>
  <p:sldIdLst>
    <p:sldId id="258"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300" r:id="rId20"/>
    <p:sldId id="354"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6" r:id="rId56"/>
    <p:sldId id="337" r:id="rId57"/>
    <p:sldId id="338" r:id="rId58"/>
    <p:sldId id="339" r:id="rId59"/>
    <p:sldId id="340" r:id="rId60"/>
    <p:sldId id="356" r:id="rId61"/>
    <p:sldId id="357" r:id="rId62"/>
    <p:sldId id="358" r:id="rId63"/>
    <p:sldId id="341" r:id="rId64"/>
    <p:sldId id="342" r:id="rId65"/>
    <p:sldId id="35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43" r:id="rId89"/>
    <p:sldId id="344" r:id="rId90"/>
    <p:sldId id="345" r:id="rId91"/>
    <p:sldId id="346" r:id="rId92"/>
    <p:sldId id="347" r:id="rId93"/>
    <p:sldId id="348" r:id="rId94"/>
    <p:sldId id="349" r:id="rId95"/>
    <p:sldId id="350" r:id="rId96"/>
    <p:sldId id="364" r:id="rId97"/>
    <p:sldId id="360" r:id="rId98"/>
    <p:sldId id="359" r:id="rId99"/>
    <p:sldId id="363" r:id="rId100"/>
    <p:sldId id="361" r:id="rId101"/>
    <p:sldId id="362" r:id="rId102"/>
  </p:sldIdLst>
  <p:sldSz cx="9144000" cy="6858000" type="screen4x3"/>
  <p:notesSz cx="6858000" cy="9144000"/>
  <p:defaultTextStyle>
    <a:defPPr>
      <a:defRPr lang="en-AU"/>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390033"/>
    <a:srgbClr val="3C0D62"/>
    <a:srgbClr val="4A0D62"/>
    <a:srgbClr val="BE97C5"/>
    <a:srgbClr val="FFC901"/>
    <a:srgbClr val="6E23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0929" autoAdjust="0"/>
  </p:normalViewPr>
  <p:slideViewPr>
    <p:cSldViewPr>
      <p:cViewPr>
        <p:scale>
          <a:sx n="66" d="100"/>
          <a:sy n="66" d="100"/>
        </p:scale>
        <p:origin x="-4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880"/>
    </p:cViewPr>
  </p:sorterViewPr>
  <p:notesViewPr>
    <p:cSldViewPr>
      <p:cViewPr varScale="1">
        <p:scale>
          <a:sx n="70" d="100"/>
          <a:sy n="70" d="100"/>
        </p:scale>
        <p:origin x="-281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cresswellj\Dropbox\PISA%20for%20Development\PISA2012%20Read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cercresswellj\Dropbox\PISA%20for%20Development\PISA%202012%20Math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cercresswellj\Dropbox\PISA%20for%20Development\PISA%202012%20Science%20tabl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chart>
    <c:plotArea>
      <c:layout/>
      <c:barChart>
        <c:barDir val="bar"/>
        <c:grouping val="stacked"/>
        <c:ser>
          <c:idx val="0"/>
          <c:order val="0"/>
          <c:tx>
            <c:strRef>
              <c:f>'Figure 2 Data'!$B$12</c:f>
              <c:strCache>
                <c:ptCount val="1"/>
                <c:pt idx="0">
                  <c:v>Below 1b</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Data'!$B$14:$B$80</c:f>
              <c:numCache>
                <c:formatCode>0.0</c:formatCode>
                <c:ptCount val="67"/>
                <c:pt idx="0">
                  <c:v>0.90030152207073066</c:v>
                </c:pt>
                <c:pt idx="1">
                  <c:v>0.83757934902885234</c:v>
                </c:pt>
                <c:pt idx="2">
                  <c:v>1.6265514783287398</c:v>
                </c:pt>
                <c:pt idx="3">
                  <c:v>0.48322192140054998</c:v>
                </c:pt>
                <c:pt idx="4">
                  <c:v>0.95870349033660063</c:v>
                </c:pt>
                <c:pt idx="5">
                  <c:v>0.61479595133054865</c:v>
                </c:pt>
                <c:pt idx="6">
                  <c:v>0.78944301104521553</c:v>
                </c:pt>
                <c:pt idx="7">
                  <c:v>0.15886904711118283</c:v>
                </c:pt>
                <c:pt idx="8">
                  <c:v>0.6810153832425665</c:v>
                </c:pt>
                <c:pt idx="9">
                  <c:v>2.1247449681308401</c:v>
                </c:pt>
                <c:pt idx="10">
                  <c:v>0.52172459429346163</c:v>
                </c:pt>
                <c:pt idx="11">
                  <c:v>2.5913267393834118</c:v>
                </c:pt>
                <c:pt idx="12">
                  <c:v>0.74957049629399353</c:v>
                </c:pt>
                <c:pt idx="13">
                  <c:v>2.270276375001123</c:v>
                </c:pt>
                <c:pt idx="14">
                  <c:v>0.26266206905512951</c:v>
                </c:pt>
                <c:pt idx="15">
                  <c:v>3.7542603457093442</c:v>
                </c:pt>
                <c:pt idx="16">
                  <c:v>1.5836371276411101</c:v>
                </c:pt>
                <c:pt idx="17">
                  <c:v>0.64972589486261423</c:v>
                </c:pt>
                <c:pt idx="18">
                  <c:v>0.43888911222136012</c:v>
                </c:pt>
                <c:pt idx="19">
                  <c:v>2.009102713153792</c:v>
                </c:pt>
                <c:pt idx="20">
                  <c:v>2.6019190495367392</c:v>
                </c:pt>
                <c:pt idx="21">
                  <c:v>0.88075255690244558</c:v>
                </c:pt>
                <c:pt idx="22">
                  <c:v>1.2647883570188254</c:v>
                </c:pt>
                <c:pt idx="23">
                  <c:v>1.6927695122764759</c:v>
                </c:pt>
                <c:pt idx="24">
                  <c:v>0.32717478430656877</c:v>
                </c:pt>
                <c:pt idx="25">
                  <c:v>1.3290976630369071</c:v>
                </c:pt>
                <c:pt idx="26">
                  <c:v>4.0782569588858486</c:v>
                </c:pt>
                <c:pt idx="27">
                  <c:v>1.2258363409001514</c:v>
                </c:pt>
                <c:pt idx="28">
                  <c:v>1.3385020379133723</c:v>
                </c:pt>
                <c:pt idx="29">
                  <c:v>2.8559217720298462</c:v>
                </c:pt>
                <c:pt idx="30">
                  <c:v>0.53417186024226959</c:v>
                </c:pt>
                <c:pt idx="31">
                  <c:v>0.56292104916599461</c:v>
                </c:pt>
                <c:pt idx="32">
                  <c:v>1.4577743110305637</c:v>
                </c:pt>
                <c:pt idx="33">
                  <c:v>0.76129926898766831</c:v>
                </c:pt>
                <c:pt idx="34">
                  <c:v>1.3211273220564028</c:v>
                </c:pt>
                <c:pt idx="36">
                  <c:v>12.034574443566273</c:v>
                </c:pt>
                <c:pt idx="37">
                  <c:v>8.1154807423837774</c:v>
                </c:pt>
                <c:pt idx="38">
                  <c:v>3.9560949525114402</c:v>
                </c:pt>
                <c:pt idx="39">
                  <c:v>8.0172220182071694</c:v>
                </c:pt>
                <c:pt idx="40">
                  <c:v>4.9820136182088435</c:v>
                </c:pt>
                <c:pt idx="41">
                  <c:v>0.80272426740384273</c:v>
                </c:pt>
                <c:pt idx="42">
                  <c:v>0.74820973574189764</c:v>
                </c:pt>
                <c:pt idx="43">
                  <c:v>6.0699221272439887</c:v>
                </c:pt>
                <c:pt idx="44">
                  <c:v>0.21993349005519922</c:v>
                </c:pt>
                <c:pt idx="45">
                  <c:v>4.0981869848754355</c:v>
                </c:pt>
                <c:pt idx="46">
                  <c:v>7.4731580876102583</c:v>
                </c:pt>
                <c:pt idx="47">
                  <c:v>4.2045532521146987</c:v>
                </c:pt>
                <c:pt idx="48">
                  <c:v>0.65114907048170134</c:v>
                </c:pt>
                <c:pt idx="49">
                  <c:v>0</c:v>
                </c:pt>
                <c:pt idx="50">
                  <c:v>0.95588654124325256</c:v>
                </c:pt>
                <c:pt idx="51">
                  <c:v>0.34522665060305635</c:v>
                </c:pt>
                <c:pt idx="52">
                  <c:v>5.8276383695948955</c:v>
                </c:pt>
                <c:pt idx="53">
                  <c:v>4.3941305209306769</c:v>
                </c:pt>
                <c:pt idx="54">
                  <c:v>9.798068809458341</c:v>
                </c:pt>
                <c:pt idx="55">
                  <c:v>13.605140768189532</c:v>
                </c:pt>
                <c:pt idx="56">
                  <c:v>2.5442901081865612</c:v>
                </c:pt>
                <c:pt idx="57">
                  <c:v>1.1202059365354882</c:v>
                </c:pt>
                <c:pt idx="58">
                  <c:v>2.5657260673456048</c:v>
                </c:pt>
                <c:pt idx="59">
                  <c:v>9.4598613663694708E-2</c:v>
                </c:pt>
                <c:pt idx="60">
                  <c:v>0.46371591552879876</c:v>
                </c:pt>
                <c:pt idx="61">
                  <c:v>0.58917780849628953</c:v>
                </c:pt>
                <c:pt idx="62">
                  <c:v>1.165940144819924</c:v>
                </c:pt>
                <c:pt idx="63">
                  <c:v>6.2147925048217001</c:v>
                </c:pt>
                <c:pt idx="64">
                  <c:v>3.2861655639399592</c:v>
                </c:pt>
                <c:pt idx="65">
                  <c:v>6.4196450943996322</c:v>
                </c:pt>
                <c:pt idx="66">
                  <c:v>0.13322994565508861</c:v>
                </c:pt>
              </c:numCache>
            </c:numRef>
          </c:val>
        </c:ser>
        <c:ser>
          <c:idx val="1"/>
          <c:order val="1"/>
          <c:tx>
            <c:strRef>
              <c:f>'Figure 2 Data'!$C$12</c:f>
              <c:strCache>
                <c:ptCount val="1"/>
                <c:pt idx="0">
                  <c:v>1b</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Data'!$C$14:$C$80</c:f>
              <c:numCache>
                <c:formatCode>0.0</c:formatCode>
                <c:ptCount val="67"/>
                <c:pt idx="0">
                  <c:v>3.1063533610849952</c:v>
                </c:pt>
                <c:pt idx="1">
                  <c:v>4.8229218004176655</c:v>
                </c:pt>
                <c:pt idx="2">
                  <c:v>4.0811599887846928</c:v>
                </c:pt>
                <c:pt idx="3">
                  <c:v>2.3811115761409658</c:v>
                </c:pt>
                <c:pt idx="4">
                  <c:v>8.1218934981506639</c:v>
                </c:pt>
                <c:pt idx="5">
                  <c:v>3.5064272988391751</c:v>
                </c:pt>
                <c:pt idx="6">
                  <c:v>3.11154534744009</c:v>
                </c:pt>
                <c:pt idx="7">
                  <c:v>1.3000024220412576</c:v>
                </c:pt>
                <c:pt idx="8">
                  <c:v>2.4349835134061797</c:v>
                </c:pt>
                <c:pt idx="9">
                  <c:v>4.8620600555510318</c:v>
                </c:pt>
                <c:pt idx="10">
                  <c:v>3.2665989070525412</c:v>
                </c:pt>
                <c:pt idx="11">
                  <c:v>5.8753636887740948</c:v>
                </c:pt>
                <c:pt idx="12">
                  <c:v>5.2013478622276104</c:v>
                </c:pt>
                <c:pt idx="13">
                  <c:v>5.3935083378739455</c:v>
                </c:pt>
                <c:pt idx="14">
                  <c:v>1.8545399581561908</c:v>
                </c:pt>
                <c:pt idx="15">
                  <c:v>6.9337118583276895</c:v>
                </c:pt>
                <c:pt idx="16">
                  <c:v>5.1829439002228614</c:v>
                </c:pt>
                <c:pt idx="17">
                  <c:v>2.4112172253771247</c:v>
                </c:pt>
                <c:pt idx="18">
                  <c:v>1.7132881947682885</c:v>
                </c:pt>
                <c:pt idx="19">
                  <c:v>6.3181326447407065</c:v>
                </c:pt>
                <c:pt idx="20">
                  <c:v>10.977845641109274</c:v>
                </c:pt>
                <c:pt idx="21">
                  <c:v>2.8415263982115802</c:v>
                </c:pt>
                <c:pt idx="22">
                  <c:v>4.0232568986597546</c:v>
                </c:pt>
                <c:pt idx="23">
                  <c:v>3.7166402609127132</c:v>
                </c:pt>
                <c:pt idx="24">
                  <c:v>2.1451794725420612</c:v>
                </c:pt>
                <c:pt idx="25">
                  <c:v>5.1400548176418646</c:v>
                </c:pt>
                <c:pt idx="26">
                  <c:v>7.9241854572840245</c:v>
                </c:pt>
                <c:pt idx="27">
                  <c:v>4.9415219723472985</c:v>
                </c:pt>
                <c:pt idx="28">
                  <c:v>4.413668944802442</c:v>
                </c:pt>
                <c:pt idx="29">
                  <c:v>5.9885412422697764</c:v>
                </c:pt>
                <c:pt idx="30">
                  <c:v>2.8954544854313777</c:v>
                </c:pt>
                <c:pt idx="31">
                  <c:v>4.4956947769810007</c:v>
                </c:pt>
                <c:pt idx="32">
                  <c:v>3.9865922245224392</c:v>
                </c:pt>
                <c:pt idx="33">
                  <c:v>3.5595162814596297</c:v>
                </c:pt>
                <c:pt idx="34">
                  <c:v>4.3803465753895026</c:v>
                </c:pt>
                <c:pt idx="36">
                  <c:v>15.943266980543923</c:v>
                </c:pt>
                <c:pt idx="37">
                  <c:v>17.742415981178972</c:v>
                </c:pt>
                <c:pt idx="38">
                  <c:v>14.81614135811912</c:v>
                </c:pt>
                <c:pt idx="39">
                  <c:v>12.783476799649186</c:v>
                </c:pt>
                <c:pt idx="40">
                  <c:v>15.427707194690418</c:v>
                </c:pt>
                <c:pt idx="41">
                  <c:v>7.320602479627575</c:v>
                </c:pt>
                <c:pt idx="42">
                  <c:v>4.0016328112863633</c:v>
                </c:pt>
                <c:pt idx="43">
                  <c:v>9.7387739657380141</c:v>
                </c:pt>
                <c:pt idx="44">
                  <c:v>1.2898148518577406</c:v>
                </c:pt>
                <c:pt idx="45">
                  <c:v>16.31230182344229</c:v>
                </c:pt>
                <c:pt idx="46">
                  <c:v>14.927679385197703</c:v>
                </c:pt>
                <c:pt idx="47">
                  <c:v>17.299885119189035</c:v>
                </c:pt>
                <c:pt idx="48">
                  <c:v>3.7318156636386792</c:v>
                </c:pt>
                <c:pt idx="49">
                  <c:v>1.9147561323986126</c:v>
                </c:pt>
                <c:pt idx="50">
                  <c:v>4.5953466481955685</c:v>
                </c:pt>
                <c:pt idx="51">
                  <c:v>2.1194929690077777</c:v>
                </c:pt>
                <c:pt idx="52">
                  <c:v>16.404648642096372</c:v>
                </c:pt>
                <c:pt idx="53">
                  <c:v>13.157662397359896</c:v>
                </c:pt>
                <c:pt idx="54">
                  <c:v>20.629129715434704</c:v>
                </c:pt>
                <c:pt idx="55">
                  <c:v>18.947666769771889</c:v>
                </c:pt>
                <c:pt idx="56">
                  <c:v>10.340490815132741</c:v>
                </c:pt>
                <c:pt idx="57">
                  <c:v>5.1659973585245345</c:v>
                </c:pt>
                <c:pt idx="58">
                  <c:v>9.2986266430668483</c:v>
                </c:pt>
                <c:pt idx="59">
                  <c:v>0.29924904914979483</c:v>
                </c:pt>
                <c:pt idx="60">
                  <c:v>1.9450614649627804</c:v>
                </c:pt>
                <c:pt idx="61">
                  <c:v>2.4656073282343076</c:v>
                </c:pt>
                <c:pt idx="62">
                  <c:v>7.7057197082932518</c:v>
                </c:pt>
                <c:pt idx="63">
                  <c:v>15.462896489704526</c:v>
                </c:pt>
                <c:pt idx="64">
                  <c:v>10.425514838063542</c:v>
                </c:pt>
                <c:pt idx="65">
                  <c:v>14.709846528310306</c:v>
                </c:pt>
                <c:pt idx="66">
                  <c:v>1.4685300081565404</c:v>
                </c:pt>
              </c:numCache>
            </c:numRef>
          </c:val>
        </c:ser>
        <c:ser>
          <c:idx val="2"/>
          <c:order val="2"/>
          <c:tx>
            <c:strRef>
              <c:f>'Figure 2 Data'!$D$12</c:f>
              <c:strCache>
                <c:ptCount val="1"/>
                <c:pt idx="0">
                  <c:v>1a</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Data'!$D$14:$D$80</c:f>
              <c:numCache>
                <c:formatCode>0.0</c:formatCode>
                <c:ptCount val="67"/>
                <c:pt idx="0">
                  <c:v>10.185809005036436</c:v>
                </c:pt>
                <c:pt idx="1">
                  <c:v>13.829717362491101</c:v>
                </c:pt>
                <c:pt idx="2">
                  <c:v>10.368745073310192</c:v>
                </c:pt>
                <c:pt idx="3">
                  <c:v>8.0302562170347862</c:v>
                </c:pt>
                <c:pt idx="4">
                  <c:v>23.93473532422168</c:v>
                </c:pt>
                <c:pt idx="5">
                  <c:v>12.744667222983093</c:v>
                </c:pt>
                <c:pt idx="6">
                  <c:v>10.743228212177968</c:v>
                </c:pt>
                <c:pt idx="7">
                  <c:v>7.6651954256998955</c:v>
                </c:pt>
                <c:pt idx="8">
                  <c:v>8.2334611843883589</c:v>
                </c:pt>
                <c:pt idx="9">
                  <c:v>11.929738089890099</c:v>
                </c:pt>
                <c:pt idx="10">
                  <c:v>10.702688268179127</c:v>
                </c:pt>
                <c:pt idx="11">
                  <c:v>14.16077039415471</c:v>
                </c:pt>
                <c:pt idx="12">
                  <c:v>13.770157644365883</c:v>
                </c:pt>
                <c:pt idx="13">
                  <c:v>13.33164390828497</c:v>
                </c:pt>
                <c:pt idx="14">
                  <c:v>7.4731005781584265</c:v>
                </c:pt>
                <c:pt idx="15">
                  <c:v>12.896330538727172</c:v>
                </c:pt>
                <c:pt idx="16">
                  <c:v>12.734378306595145</c:v>
                </c:pt>
                <c:pt idx="17">
                  <c:v>6.7001789351388172</c:v>
                </c:pt>
                <c:pt idx="18">
                  <c:v>5.4954506523438864</c:v>
                </c:pt>
                <c:pt idx="19">
                  <c:v>13.84257800996847</c:v>
                </c:pt>
                <c:pt idx="20">
                  <c:v>27.497133500491486</c:v>
                </c:pt>
                <c:pt idx="21">
                  <c:v>10.266557097133752</c:v>
                </c:pt>
                <c:pt idx="22">
                  <c:v>10.982052668661806</c:v>
                </c:pt>
                <c:pt idx="23">
                  <c:v>10.811271409214392</c:v>
                </c:pt>
                <c:pt idx="24">
                  <c:v>8.1045075581055741</c:v>
                </c:pt>
                <c:pt idx="25">
                  <c:v>12.344422422840397</c:v>
                </c:pt>
                <c:pt idx="26">
                  <c:v>16.215460005153329</c:v>
                </c:pt>
                <c:pt idx="27">
                  <c:v>14.975942152818039</c:v>
                </c:pt>
                <c:pt idx="28">
                  <c:v>12.590812463377111</c:v>
                </c:pt>
                <c:pt idx="29">
                  <c:v>13.874307424402327</c:v>
                </c:pt>
                <c:pt idx="30">
                  <c:v>10.2644969826103</c:v>
                </c:pt>
                <c:pt idx="31">
                  <c:v>16.575629836645195</c:v>
                </c:pt>
                <c:pt idx="32">
                  <c:v>11.180275329492448</c:v>
                </c:pt>
                <c:pt idx="33">
                  <c:v>12.283268449416648</c:v>
                </c:pt>
                <c:pt idx="34">
                  <c:v>12.256924439441304</c:v>
                </c:pt>
                <c:pt idx="36">
                  <c:v>24.35759702379179</c:v>
                </c:pt>
                <c:pt idx="37">
                  <c:v>27.706869705220658</c:v>
                </c:pt>
                <c:pt idx="38">
                  <c:v>30.419196774019326</c:v>
                </c:pt>
                <c:pt idx="39">
                  <c:v>18.590132316954989</c:v>
                </c:pt>
                <c:pt idx="40">
                  <c:v>31.0361716251372</c:v>
                </c:pt>
                <c:pt idx="41">
                  <c:v>24.259358588145002</c:v>
                </c:pt>
                <c:pt idx="42">
                  <c:v>13.94751011782342</c:v>
                </c:pt>
                <c:pt idx="43">
                  <c:v>16.951030395505779</c:v>
                </c:pt>
                <c:pt idx="44">
                  <c:v>5.2802401834853194</c:v>
                </c:pt>
                <c:pt idx="45">
                  <c:v>34.835426856091395</c:v>
                </c:pt>
                <c:pt idx="46">
                  <c:v>28.314001515250919</c:v>
                </c:pt>
                <c:pt idx="47">
                  <c:v>35.550457867744235</c:v>
                </c:pt>
                <c:pt idx="48">
                  <c:v>12.596438250377076</c:v>
                </c:pt>
                <c:pt idx="49">
                  <c:v>10.460792553383142</c:v>
                </c:pt>
                <c:pt idx="50">
                  <c:v>15.648448339130095</c:v>
                </c:pt>
                <c:pt idx="51">
                  <c:v>8.9919059625687101</c:v>
                </c:pt>
                <c:pt idx="52">
                  <c:v>30.489321494187038</c:v>
                </c:pt>
                <c:pt idx="53">
                  <c:v>25.746424618149486</c:v>
                </c:pt>
                <c:pt idx="54">
                  <c:v>29.450345833840874</c:v>
                </c:pt>
                <c:pt idx="55">
                  <c:v>24.59544203778405</c:v>
                </c:pt>
                <c:pt idx="56">
                  <c:v>24.379145823735929</c:v>
                </c:pt>
                <c:pt idx="57">
                  <c:v>16.013092418814843</c:v>
                </c:pt>
                <c:pt idx="58">
                  <c:v>21.263212276130155</c:v>
                </c:pt>
                <c:pt idx="59">
                  <c:v>2.5152982765002747</c:v>
                </c:pt>
                <c:pt idx="60">
                  <c:v>7.4577242574690645</c:v>
                </c:pt>
                <c:pt idx="61">
                  <c:v>8.4419380407543159</c:v>
                </c:pt>
                <c:pt idx="62">
                  <c:v>24.097752529890691</c:v>
                </c:pt>
                <c:pt idx="63">
                  <c:v>27.626811272751613</c:v>
                </c:pt>
                <c:pt idx="64">
                  <c:v>21.816439746020926</c:v>
                </c:pt>
                <c:pt idx="65">
                  <c:v>25.916693808590189</c:v>
                </c:pt>
                <c:pt idx="66">
                  <c:v>7.8135504603335457</c:v>
                </c:pt>
              </c:numCache>
            </c:numRef>
          </c:val>
        </c:ser>
        <c:ser>
          <c:idx val="3"/>
          <c:order val="3"/>
          <c:tx>
            <c:strRef>
              <c:f>'Figure 2 Data'!$E$12</c:f>
              <c:strCache>
                <c:ptCount val="1"/>
                <c:pt idx="0">
                  <c:v>2</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Data'!$E$14:$E$80</c:f>
              <c:numCache>
                <c:formatCode>0.0</c:formatCode>
                <c:ptCount val="67"/>
                <c:pt idx="0">
                  <c:v>21.621621433831621</c:v>
                </c:pt>
                <c:pt idx="1">
                  <c:v>24.238369931018592</c:v>
                </c:pt>
                <c:pt idx="2">
                  <c:v>20.414912196728693</c:v>
                </c:pt>
                <c:pt idx="3">
                  <c:v>19.381352775089162</c:v>
                </c:pt>
                <c:pt idx="4">
                  <c:v>35.130655616028314</c:v>
                </c:pt>
                <c:pt idx="5">
                  <c:v>26.435166503900426</c:v>
                </c:pt>
                <c:pt idx="6">
                  <c:v>25.762979817149589</c:v>
                </c:pt>
                <c:pt idx="7">
                  <c:v>22.686473264380329</c:v>
                </c:pt>
                <c:pt idx="8">
                  <c:v>19.064862140622491</c:v>
                </c:pt>
                <c:pt idx="9">
                  <c:v>18.858053194655731</c:v>
                </c:pt>
                <c:pt idx="10">
                  <c:v>22.130532884875489</c:v>
                </c:pt>
                <c:pt idx="11">
                  <c:v>25.067821769845995</c:v>
                </c:pt>
                <c:pt idx="12">
                  <c:v>24.325440268751489</c:v>
                </c:pt>
                <c:pt idx="13">
                  <c:v>24.744936558522834</c:v>
                </c:pt>
                <c:pt idx="14">
                  <c:v>19.564787765790015</c:v>
                </c:pt>
                <c:pt idx="15">
                  <c:v>20.808527060313789</c:v>
                </c:pt>
                <c:pt idx="16">
                  <c:v>23.660604752143712</c:v>
                </c:pt>
                <c:pt idx="17">
                  <c:v>16.64092826959433</c:v>
                </c:pt>
                <c:pt idx="18">
                  <c:v>16.366464077962789</c:v>
                </c:pt>
                <c:pt idx="19">
                  <c:v>23.426556965296736</c:v>
                </c:pt>
                <c:pt idx="20">
                  <c:v>34.461898933361525</c:v>
                </c:pt>
                <c:pt idx="21">
                  <c:v>20.967528700681179</c:v>
                </c:pt>
                <c:pt idx="22">
                  <c:v>20.789140325674087</c:v>
                </c:pt>
                <c:pt idx="23">
                  <c:v>21.94116150707351</c:v>
                </c:pt>
                <c:pt idx="24">
                  <c:v>21.372908211510211</c:v>
                </c:pt>
                <c:pt idx="25">
                  <c:v>25.479240336904752</c:v>
                </c:pt>
                <c:pt idx="26">
                  <c:v>24.978422858419897</c:v>
                </c:pt>
                <c:pt idx="27">
                  <c:v>27.150851578060731</c:v>
                </c:pt>
                <c:pt idx="28">
                  <c:v>25.822086263047929</c:v>
                </c:pt>
                <c:pt idx="29">
                  <c:v>23.549788706885312</c:v>
                </c:pt>
                <c:pt idx="30">
                  <c:v>21.884708121431565</c:v>
                </c:pt>
                <c:pt idx="31">
                  <c:v>30.830827395723713</c:v>
                </c:pt>
                <c:pt idx="32">
                  <c:v>23.455956824082133</c:v>
                </c:pt>
                <c:pt idx="33">
                  <c:v>24.870644174849588</c:v>
                </c:pt>
                <c:pt idx="34">
                  <c:v>23.467182461124089</c:v>
                </c:pt>
                <c:pt idx="36">
                  <c:v>24.653952747772891</c:v>
                </c:pt>
                <c:pt idx="37">
                  <c:v>27.271071742374932</c:v>
                </c:pt>
                <c:pt idx="38">
                  <c:v>30.100783533257502</c:v>
                </c:pt>
                <c:pt idx="39">
                  <c:v>22.151858970960735</c:v>
                </c:pt>
                <c:pt idx="40">
                  <c:v>30.537709652096591</c:v>
                </c:pt>
                <c:pt idx="41">
                  <c:v>38.107228187370076</c:v>
                </c:pt>
                <c:pt idx="42">
                  <c:v>27.847196364260316</c:v>
                </c:pt>
                <c:pt idx="43">
                  <c:v>25.122567737998565</c:v>
                </c:pt>
                <c:pt idx="44">
                  <c:v>14.290085249795</c:v>
                </c:pt>
                <c:pt idx="45">
                  <c:v>31.628882928445435</c:v>
                </c:pt>
                <c:pt idx="46">
                  <c:v>30.752903007703587</c:v>
                </c:pt>
                <c:pt idx="47">
                  <c:v>31.256404134630216</c:v>
                </c:pt>
                <c:pt idx="48">
                  <c:v>26.684654586232128</c:v>
                </c:pt>
                <c:pt idx="49">
                  <c:v>22.378596453570189</c:v>
                </c:pt>
                <c:pt idx="50">
                  <c:v>28.074071915427091</c:v>
                </c:pt>
                <c:pt idx="51">
                  <c:v>23.294336186470726</c:v>
                </c:pt>
                <c:pt idx="52">
                  <c:v>31.030434931491186</c:v>
                </c:pt>
                <c:pt idx="53">
                  <c:v>29.213437381995426</c:v>
                </c:pt>
                <c:pt idx="54">
                  <c:v>24.938750633672942</c:v>
                </c:pt>
                <c:pt idx="55">
                  <c:v>21.898750383872887</c:v>
                </c:pt>
                <c:pt idx="56">
                  <c:v>30.575224259617286</c:v>
                </c:pt>
                <c:pt idx="57">
                  <c:v>29.499289551941498</c:v>
                </c:pt>
                <c:pt idx="58">
                  <c:v>30.762967876495626</c:v>
                </c:pt>
                <c:pt idx="59">
                  <c:v>10.986240356258326</c:v>
                </c:pt>
                <c:pt idx="60">
                  <c:v>16.692383478643162</c:v>
                </c:pt>
                <c:pt idx="61">
                  <c:v>18.127498615217831</c:v>
                </c:pt>
                <c:pt idx="62">
                  <c:v>36.003557946256478</c:v>
                </c:pt>
                <c:pt idx="63">
                  <c:v>31.382123254244089</c:v>
                </c:pt>
                <c:pt idx="64">
                  <c:v>28.564353288532729</c:v>
                </c:pt>
                <c:pt idx="65">
                  <c:v>28.923935525649767</c:v>
                </c:pt>
                <c:pt idx="66">
                  <c:v>23.721288759375444</c:v>
                </c:pt>
              </c:numCache>
            </c:numRef>
          </c:val>
        </c:ser>
        <c:ser>
          <c:idx val="4"/>
          <c:order val="4"/>
          <c:tx>
            <c:strRef>
              <c:f>'Figure 2 Data'!$F$12</c:f>
              <c:strCache>
                <c:ptCount val="1"/>
                <c:pt idx="0">
                  <c:v>3</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Data'!$F$14:$F$80</c:f>
              <c:numCache>
                <c:formatCode>0.0</c:formatCode>
                <c:ptCount val="67"/>
                <c:pt idx="0">
                  <c:v>29.101770506602392</c:v>
                </c:pt>
                <c:pt idx="1">
                  <c:v>29.599818864922124</c:v>
                </c:pt>
                <c:pt idx="2">
                  <c:v>27.295143229616603</c:v>
                </c:pt>
                <c:pt idx="3">
                  <c:v>31.03432520775203</c:v>
                </c:pt>
                <c:pt idx="4">
                  <c:v>24.349091544223587</c:v>
                </c:pt>
                <c:pt idx="5">
                  <c:v>31.291609184853527</c:v>
                </c:pt>
                <c:pt idx="6">
                  <c:v>33.638465222396093</c:v>
                </c:pt>
                <c:pt idx="7">
                  <c:v>35.008170432711538</c:v>
                </c:pt>
                <c:pt idx="8">
                  <c:v>29.290951672623667</c:v>
                </c:pt>
                <c:pt idx="9">
                  <c:v>26.333408741520042</c:v>
                </c:pt>
                <c:pt idx="10">
                  <c:v>29.86615811384533</c:v>
                </c:pt>
                <c:pt idx="11">
                  <c:v>30.001235432506405</c:v>
                </c:pt>
                <c:pt idx="12">
                  <c:v>29.94723095647478</c:v>
                </c:pt>
                <c:pt idx="13">
                  <c:v>29.85540351103262</c:v>
                </c:pt>
                <c:pt idx="14">
                  <c:v>33.445663973003846</c:v>
                </c:pt>
                <c:pt idx="15">
                  <c:v>25.341242128493153</c:v>
                </c:pt>
                <c:pt idx="16">
                  <c:v>29.666264473253868</c:v>
                </c:pt>
                <c:pt idx="17">
                  <c:v>26.703595825983466</c:v>
                </c:pt>
                <c:pt idx="18">
                  <c:v>30.817061934811935</c:v>
                </c:pt>
                <c:pt idx="19">
                  <c:v>25.838533961670027</c:v>
                </c:pt>
                <c:pt idx="20">
                  <c:v>19.583712412523756</c:v>
                </c:pt>
                <c:pt idx="21">
                  <c:v>29.235513459571056</c:v>
                </c:pt>
                <c:pt idx="22">
                  <c:v>26.258041419240691</c:v>
                </c:pt>
                <c:pt idx="23">
                  <c:v>29.361723108683186</c:v>
                </c:pt>
                <c:pt idx="24">
                  <c:v>31.995197274688689</c:v>
                </c:pt>
                <c:pt idx="25">
                  <c:v>30.244992073372821</c:v>
                </c:pt>
                <c:pt idx="26">
                  <c:v>26.785844831098789</c:v>
                </c:pt>
                <c:pt idx="27">
                  <c:v>28.434749648554586</c:v>
                </c:pt>
                <c:pt idx="28">
                  <c:v>31.155288220689098</c:v>
                </c:pt>
                <c:pt idx="29">
                  <c:v>27.252497145931429</c:v>
                </c:pt>
                <c:pt idx="30">
                  <c:v>31.486114649864948</c:v>
                </c:pt>
                <c:pt idx="31">
                  <c:v>28.690032910172523</c:v>
                </c:pt>
                <c:pt idx="32">
                  <c:v>29.864796055639463</c:v>
                </c:pt>
                <c:pt idx="33">
                  <c:v>30.486449416793466</c:v>
                </c:pt>
                <c:pt idx="34">
                  <c:v>29.095834131434497</c:v>
                </c:pt>
                <c:pt idx="36">
                  <c:v>15.883698197406806</c:v>
                </c:pt>
                <c:pt idx="37">
                  <c:v>14.609758310853969</c:v>
                </c:pt>
                <c:pt idx="38">
                  <c:v>15.761317511917518</c:v>
                </c:pt>
                <c:pt idx="39">
                  <c:v>21.446305736207272</c:v>
                </c:pt>
                <c:pt idx="40">
                  <c:v>14.522405831074456</c:v>
                </c:pt>
                <c:pt idx="41">
                  <c:v>22.911692982555486</c:v>
                </c:pt>
                <c:pt idx="42">
                  <c:v>31.226094406903425</c:v>
                </c:pt>
                <c:pt idx="43">
                  <c:v>24.916334858529218</c:v>
                </c:pt>
                <c:pt idx="44">
                  <c:v>29.196803142915925</c:v>
                </c:pt>
                <c:pt idx="45">
                  <c:v>11.495937234928963</c:v>
                </c:pt>
                <c:pt idx="46">
                  <c:v>15.46664203392773</c:v>
                </c:pt>
                <c:pt idx="47">
                  <c:v>10.442843595414386</c:v>
                </c:pt>
                <c:pt idx="48">
                  <c:v>33.088296852693944</c:v>
                </c:pt>
                <c:pt idx="49">
                  <c:v>28.630647805113529</c:v>
                </c:pt>
                <c:pt idx="50">
                  <c:v>31.113588358627325</c:v>
                </c:pt>
                <c:pt idx="51">
                  <c:v>34.268520790367511</c:v>
                </c:pt>
                <c:pt idx="52">
                  <c:v>13.615545563545426</c:v>
                </c:pt>
                <c:pt idx="53">
                  <c:v>19.900078698910349</c:v>
                </c:pt>
                <c:pt idx="54">
                  <c:v>11.444029022184848</c:v>
                </c:pt>
                <c:pt idx="55">
                  <c:v>13.466310245200594</c:v>
                </c:pt>
                <c:pt idx="56">
                  <c:v>21.790404838579128</c:v>
                </c:pt>
                <c:pt idx="57">
                  <c:v>28.289829954334007</c:v>
                </c:pt>
                <c:pt idx="58">
                  <c:v>23.336816506415541</c:v>
                </c:pt>
                <c:pt idx="59">
                  <c:v>25.26247981644002</c:v>
                </c:pt>
                <c:pt idx="60">
                  <c:v>25.392628371381456</c:v>
                </c:pt>
                <c:pt idx="61">
                  <c:v>29.882906871551683</c:v>
                </c:pt>
                <c:pt idx="62">
                  <c:v>23.489644055645567</c:v>
                </c:pt>
                <c:pt idx="63">
                  <c:v>15.553075431470207</c:v>
                </c:pt>
                <c:pt idx="64">
                  <c:v>23.960347646892846</c:v>
                </c:pt>
                <c:pt idx="65">
                  <c:v>17.405775891009529</c:v>
                </c:pt>
                <c:pt idx="66">
                  <c:v>38.950704241395194</c:v>
                </c:pt>
              </c:numCache>
            </c:numRef>
          </c:val>
        </c:ser>
        <c:ser>
          <c:idx val="5"/>
          <c:order val="5"/>
          <c:tx>
            <c:strRef>
              <c:f>'Figure 2 Data'!$G$12</c:f>
              <c:strCache>
                <c:ptCount val="1"/>
                <c:pt idx="0">
                  <c:v>4</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Data'!$G$14:$G$80</c:f>
              <c:numCache>
                <c:formatCode>0.0</c:formatCode>
                <c:ptCount val="67"/>
                <c:pt idx="0">
                  <c:v>23.336504025427448</c:v>
                </c:pt>
                <c:pt idx="1">
                  <c:v>21.154089651618893</c:v>
                </c:pt>
                <c:pt idx="2">
                  <c:v>24.445350191113029</c:v>
                </c:pt>
                <c:pt idx="3">
                  <c:v>25.837709537676229</c:v>
                </c:pt>
                <c:pt idx="4">
                  <c:v>6.903610405533426</c:v>
                </c:pt>
                <c:pt idx="5">
                  <c:v>19.353830678414631</c:v>
                </c:pt>
                <c:pt idx="6">
                  <c:v>20.535629682028908</c:v>
                </c:pt>
                <c:pt idx="7">
                  <c:v>24.864137764329229</c:v>
                </c:pt>
                <c:pt idx="8">
                  <c:v>26.794846285256693</c:v>
                </c:pt>
                <c:pt idx="9">
                  <c:v>23.02990939920787</c:v>
                </c:pt>
                <c:pt idx="10">
                  <c:v>24.577258805749224</c:v>
                </c:pt>
                <c:pt idx="11">
                  <c:v>17.170385697719748</c:v>
                </c:pt>
                <c:pt idx="12">
                  <c:v>20.356710329193987</c:v>
                </c:pt>
                <c:pt idx="13">
                  <c:v>18.598603211388522</c:v>
                </c:pt>
                <c:pt idx="14">
                  <c:v>25.975329643260018</c:v>
                </c:pt>
                <c:pt idx="15">
                  <c:v>20.62442011667299</c:v>
                </c:pt>
                <c:pt idx="16">
                  <c:v>20.478429215491413</c:v>
                </c:pt>
                <c:pt idx="17">
                  <c:v>28.41741347091957</c:v>
                </c:pt>
                <c:pt idx="18">
                  <c:v>31.021881811617831</c:v>
                </c:pt>
                <c:pt idx="19">
                  <c:v>19.686430304141524</c:v>
                </c:pt>
                <c:pt idx="20">
                  <c:v>4.4603023931117134</c:v>
                </c:pt>
                <c:pt idx="21">
                  <c:v>26.057233608722289</c:v>
                </c:pt>
                <c:pt idx="22">
                  <c:v>22.706021639519289</c:v>
                </c:pt>
                <c:pt idx="23">
                  <c:v>22.262226704938634</c:v>
                </c:pt>
                <c:pt idx="24">
                  <c:v>26.043503510506682</c:v>
                </c:pt>
                <c:pt idx="25">
                  <c:v>19.669033820904449</c:v>
                </c:pt>
                <c:pt idx="26">
                  <c:v>15.658163112784349</c:v>
                </c:pt>
                <c:pt idx="27">
                  <c:v>18.237981640633933</c:v>
                </c:pt>
                <c:pt idx="28">
                  <c:v>19.16036618889693</c:v>
                </c:pt>
                <c:pt idx="29">
                  <c:v>18.559135685827727</c:v>
                </c:pt>
                <c:pt idx="30">
                  <c:v>23.812824035886631</c:v>
                </c:pt>
                <c:pt idx="31">
                  <c:v>14.497116561391694</c:v>
                </c:pt>
                <c:pt idx="32">
                  <c:v>21.273450321522926</c:v>
                </c:pt>
                <c:pt idx="33">
                  <c:v>20.118027659748293</c:v>
                </c:pt>
                <c:pt idx="34">
                  <c:v>21.049313468811</c:v>
                </c:pt>
                <c:pt idx="36">
                  <c:v>5.9487481970147202</c:v>
                </c:pt>
                <c:pt idx="37">
                  <c:v>4.0117213293262566</c:v>
                </c:pt>
                <c:pt idx="38" formatCode="\(0.0\)">
                  <c:v>4.4247321540941424</c:v>
                </c:pt>
                <c:pt idx="39">
                  <c:v>12.682432668730376</c:v>
                </c:pt>
                <c:pt idx="40">
                  <c:v>3.1903886466932447</c:v>
                </c:pt>
                <c:pt idx="41">
                  <c:v>6.0386803728466791</c:v>
                </c:pt>
                <c:pt idx="42">
                  <c:v>17.828275066037214</c:v>
                </c:pt>
                <c:pt idx="43">
                  <c:v>13.23589750306717</c:v>
                </c:pt>
                <c:pt idx="44">
                  <c:v>32.912395110162166</c:v>
                </c:pt>
                <c:pt idx="45">
                  <c:v>1.5487572884596958</c:v>
                </c:pt>
                <c:pt idx="46">
                  <c:v>2.9195834244333523</c:v>
                </c:pt>
                <c:pt idx="47">
                  <c:v>1.2160798277737561</c:v>
                </c:pt>
                <c:pt idx="48">
                  <c:v>19.091021782482191</c:v>
                </c:pt>
                <c:pt idx="49">
                  <c:v>25.674306680598715</c:v>
                </c:pt>
                <c:pt idx="50">
                  <c:v>16.318810829833645</c:v>
                </c:pt>
                <c:pt idx="51">
                  <c:v>23.997760417192758</c:v>
                </c:pt>
                <c:pt idx="52">
                  <c:v>2.5123383089548774</c:v>
                </c:pt>
                <c:pt idx="53">
                  <c:v>6.6234115193373606</c:v>
                </c:pt>
                <c:pt idx="54">
                  <c:v>3.2688261944452677</c:v>
                </c:pt>
                <c:pt idx="55">
                  <c:v>5.8492611459500941</c:v>
                </c:pt>
                <c:pt idx="56">
                  <c:v>8.7496901707239196</c:v>
                </c:pt>
                <c:pt idx="57">
                  <c:v>15.281884761620718</c:v>
                </c:pt>
                <c:pt idx="58">
                  <c:v>10.548378281510965</c:v>
                </c:pt>
                <c:pt idx="59">
                  <c:v>35.747184888382144</c:v>
                </c:pt>
                <c:pt idx="60">
                  <c:v>26.849966480689115</c:v>
                </c:pt>
                <c:pt idx="61">
                  <c:v>28.703437740730781</c:v>
                </c:pt>
                <c:pt idx="62">
                  <c:v>6.7169401351644522</c:v>
                </c:pt>
                <c:pt idx="63">
                  <c:v>3.5347551611201324</c:v>
                </c:pt>
                <c:pt idx="64">
                  <c:v>9.7284246566185359</c:v>
                </c:pt>
                <c:pt idx="65">
                  <c:v>5.6827470939765714</c:v>
                </c:pt>
                <c:pt idx="66">
                  <c:v>23.365642111898929</c:v>
                </c:pt>
              </c:numCache>
            </c:numRef>
          </c:val>
        </c:ser>
        <c:ser>
          <c:idx val="6"/>
          <c:order val="6"/>
          <c:tx>
            <c:strRef>
              <c:f>'Figure 2 Data'!$H$12</c:f>
              <c:strCache>
                <c:ptCount val="1"/>
                <c:pt idx="0">
                  <c:v>5</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Data'!$H$14:$H$80</c:f>
              <c:numCache>
                <c:formatCode>0.0</c:formatCode>
                <c:ptCount val="67"/>
                <c:pt idx="0">
                  <c:v>9.7982637112012139</c:v>
                </c:pt>
                <c:pt idx="1">
                  <c:v>5.1948140365512989</c:v>
                </c:pt>
                <c:pt idx="2">
                  <c:v>10.390669813572806</c:v>
                </c:pt>
                <c:pt idx="3">
                  <c:v>10.755046671114776</c:v>
                </c:pt>
                <c:pt idx="4">
                  <c:v>0.58583071683709853</c:v>
                </c:pt>
                <c:pt idx="5">
                  <c:v>5.2770118872064256</c:v>
                </c:pt>
                <c:pt idx="6">
                  <c:v>5.0573639213737422</c:v>
                </c:pt>
                <c:pt idx="7">
                  <c:v>7.4661997952825843</c:v>
                </c:pt>
                <c:pt idx="8">
                  <c:v>11.271696110702479</c:v>
                </c:pt>
                <c:pt idx="9">
                  <c:v>10.593706270770102</c:v>
                </c:pt>
                <c:pt idx="10">
                  <c:v>8.2606978206240527</c:v>
                </c:pt>
                <c:pt idx="11">
                  <c:v>4.6289454232768845</c:v>
                </c:pt>
                <c:pt idx="12">
                  <c:v>5.2587857501021391</c:v>
                </c:pt>
                <c:pt idx="13">
                  <c:v>5.2473425259229804</c:v>
                </c:pt>
                <c:pt idx="14">
                  <c:v>10.079930167141304</c:v>
                </c:pt>
                <c:pt idx="15">
                  <c:v>8.1156630247719672</c:v>
                </c:pt>
                <c:pt idx="16">
                  <c:v>6.0589328770309807</c:v>
                </c:pt>
                <c:pt idx="17">
                  <c:v>14.611781337563073</c:v>
                </c:pt>
                <c:pt idx="18">
                  <c:v>12.572790760330992</c:v>
                </c:pt>
                <c:pt idx="19">
                  <c:v>7.4870424285996524</c:v>
                </c:pt>
                <c:pt idx="20">
                  <c:v>0.39948725038263505</c:v>
                </c:pt>
                <c:pt idx="21">
                  <c:v>8.9998691114399367</c:v>
                </c:pt>
                <c:pt idx="22">
                  <c:v>10.932035212786552</c:v>
                </c:pt>
                <c:pt idx="23">
                  <c:v>8.53215069997405</c:v>
                </c:pt>
                <c:pt idx="24">
                  <c:v>8.6340038918538689</c:v>
                </c:pt>
                <c:pt idx="25">
                  <c:v>5.3242316272241244</c:v>
                </c:pt>
                <c:pt idx="26">
                  <c:v>4.0729856626845642</c:v>
                </c:pt>
                <c:pt idx="27">
                  <c:v>4.7052151773949085</c:v>
                </c:pt>
                <c:pt idx="28">
                  <c:v>5.0116843319262365</c:v>
                </c:pt>
                <c:pt idx="29">
                  <c:v>6.6997611853106793</c:v>
                </c:pt>
                <c:pt idx="30">
                  <c:v>8.1709940261041591</c:v>
                </c:pt>
                <c:pt idx="31">
                  <c:v>4.0795570517513804</c:v>
                </c:pt>
                <c:pt idx="32">
                  <c:v>7.5139820216805742</c:v>
                </c:pt>
                <c:pt idx="33">
                  <c:v>6.9149029910989155</c:v>
                </c:pt>
                <c:pt idx="34">
                  <c:v>7.3148840074633386</c:v>
                </c:pt>
                <c:pt idx="36">
                  <c:v>1.0790105720316407</c:v>
                </c:pt>
                <c:pt idx="37">
                  <c:v>0.48623794822727251</c:v>
                </c:pt>
                <c:pt idx="38">
                  <c:v>0.50735697590202999</c:v>
                </c:pt>
                <c:pt idx="39">
                  <c:v>3.7792717859123477</c:v>
                </c:pt>
                <c:pt idx="40">
                  <c:v>0.29599552146519015</c:v>
                </c:pt>
                <c:pt idx="41">
                  <c:v>0.55018643601891881</c:v>
                </c:pt>
                <c:pt idx="42">
                  <c:v>4.1686974568053845</c:v>
                </c:pt>
                <c:pt idx="43">
                  <c:v>3.4550904537699538</c:v>
                </c:pt>
                <c:pt idx="44">
                  <c:v>14.94671998060393</c:v>
                </c:pt>
                <c:pt idx="45">
                  <c:v>8.0506883757046302E-2</c:v>
                </c:pt>
                <c:pt idx="46">
                  <c:v>0.13736818796802044</c:v>
                </c:pt>
                <c:pt idx="47">
                  <c:v>2.9776203133009289E-2</c:v>
                </c:pt>
                <c:pt idx="48">
                  <c:v>3.8770616698498177</c:v>
                </c:pt>
                <c:pt idx="49">
                  <c:v>10.352958261504854</c:v>
                </c:pt>
                <c:pt idx="50">
                  <c:v>3.1356595922909447</c:v>
                </c:pt>
                <c:pt idx="51">
                  <c:v>6.4208162229761045</c:v>
                </c:pt>
                <c:pt idx="52">
                  <c:v>0.1200726901299361</c:v>
                </c:pt>
                <c:pt idx="53">
                  <c:v>0.92850843722060461</c:v>
                </c:pt>
                <c:pt idx="54">
                  <c:v>0.45894223752798791</c:v>
                </c:pt>
                <c:pt idx="55">
                  <c:v>1.4236224855630082</c:v>
                </c:pt>
                <c:pt idx="56">
                  <c:v>1.5198872104449594</c:v>
                </c:pt>
                <c:pt idx="57">
                  <c:v>4.1714439962367384</c:v>
                </c:pt>
                <c:pt idx="58">
                  <c:v>2.0164672870975742</c:v>
                </c:pt>
                <c:pt idx="59">
                  <c:v>21.30320440687019</c:v>
                </c:pt>
                <c:pt idx="60">
                  <c:v>16.200511412404978</c:v>
                </c:pt>
                <c:pt idx="61">
                  <c:v>10.392658666738956</c:v>
                </c:pt>
                <c:pt idx="62">
                  <c:v>0.76806645098516169</c:v>
                </c:pt>
                <c:pt idx="63">
                  <c:v>0.21707254347881572</c:v>
                </c:pt>
                <c:pt idx="64">
                  <c:v>2.0588975157071192</c:v>
                </c:pt>
                <c:pt idx="65">
                  <c:v>0.91131830595020125</c:v>
                </c:pt>
                <c:pt idx="66">
                  <c:v>4.1752542137244397</c:v>
                </c:pt>
              </c:numCache>
            </c:numRef>
          </c:val>
        </c:ser>
        <c:ser>
          <c:idx val="7"/>
          <c:order val="7"/>
          <c:tx>
            <c:strRef>
              <c:f>'Figure 2 Data'!$I$12</c:f>
              <c:strCache>
                <c:ptCount val="1"/>
                <c:pt idx="0">
                  <c:v>6</c:v>
                </c:pt>
              </c:strCache>
            </c:strRef>
          </c:tx>
          <c:cat>
            <c:strRef>
              <c:f>'Figure 2 Data'!$A$14:$A$80</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'Figure 2 Data'!$I$14:$I$80</c:f>
              <c:numCache>
                <c:formatCode>0.0</c:formatCode>
                <c:ptCount val="67"/>
                <c:pt idx="0">
                  <c:v>1.9493764347451201</c:v>
                </c:pt>
                <c:pt idx="1">
                  <c:v>0.32268900395159034</c:v>
                </c:pt>
                <c:pt idx="2">
                  <c:v>1.3774680285453331</c:v>
                </c:pt>
                <c:pt idx="3">
                  <c:v>2.0969760937916067</c:v>
                </c:pt>
                <c:pt idx="4">
                  <c:v>1.5479404669193762E-2</c:v>
                </c:pt>
                <c:pt idx="5">
                  <c:v>0.77649127247221406</c:v>
                </c:pt>
                <c:pt idx="6">
                  <c:v>0.3613447863878691</c:v>
                </c:pt>
                <c:pt idx="7">
                  <c:v>0.85095184844409033</c:v>
                </c:pt>
                <c:pt idx="8">
                  <c:v>2.2281837097576367</c:v>
                </c:pt>
                <c:pt idx="9">
                  <c:v>2.2683792802744116</c:v>
                </c:pt>
                <c:pt idx="10">
                  <c:v>0.67434060538053531</c:v>
                </c:pt>
                <c:pt idx="11">
                  <c:v>0.50415085433885165</c:v>
                </c:pt>
                <c:pt idx="12">
                  <c:v>0.39075669258996387</c:v>
                </c:pt>
                <c:pt idx="13">
                  <c:v>0.55828557197263995</c:v>
                </c:pt>
                <c:pt idx="14">
                  <c:v>1.3439858454346099</c:v>
                </c:pt>
                <c:pt idx="15">
                  <c:v>1.5258449269840868</c:v>
                </c:pt>
                <c:pt idx="16">
                  <c:v>0.63480934762026764</c:v>
                </c:pt>
                <c:pt idx="17">
                  <c:v>3.8651590405610232</c:v>
                </c:pt>
                <c:pt idx="18">
                  <c:v>1.57417345594303</c:v>
                </c:pt>
                <c:pt idx="19">
                  <c:v>1.3916229724287523</c:v>
                </c:pt>
                <c:pt idx="20">
                  <c:v>1.770081948250311E-2</c:v>
                </c:pt>
                <c:pt idx="21">
                  <c:v>0.75101906733738111</c:v>
                </c:pt>
                <c:pt idx="22">
                  <c:v>3.0446634784391575</c:v>
                </c:pt>
                <c:pt idx="23">
                  <c:v>1.6820567969264302</c:v>
                </c:pt>
                <c:pt idx="24">
                  <c:v>1.3775252964860858</c:v>
                </c:pt>
                <c:pt idx="25">
                  <c:v>0.46892723807400388</c:v>
                </c:pt>
                <c:pt idx="26">
                  <c:v>0.28668111368837335</c:v>
                </c:pt>
                <c:pt idx="27">
                  <c:v>0.32790148929050156</c:v>
                </c:pt>
                <c:pt idx="28">
                  <c:v>0.50759154934695716</c:v>
                </c:pt>
                <c:pt idx="29">
                  <c:v>1.2200468373430002</c:v>
                </c:pt>
                <c:pt idx="30">
                  <c:v>0.95123583842861592</c:v>
                </c:pt>
                <c:pt idx="31">
                  <c:v>0.26822041816802189</c:v>
                </c:pt>
                <c:pt idx="32">
                  <c:v>1.2671729120293878</c:v>
                </c:pt>
                <c:pt idx="33">
                  <c:v>1.0058917576453539</c:v>
                </c:pt>
                <c:pt idx="34">
                  <c:v>1.1143875942797743</c:v>
                </c:pt>
                <c:pt idx="36">
                  <c:v>9.9151837872131693E-2</c:v>
                </c:pt>
                <c:pt idx="37">
                  <c:v>5.6444240433698896E-2</c:v>
                </c:pt>
                <c:pt idx="38">
                  <c:v>1.4376740178929077E-2</c:v>
                </c:pt>
                <c:pt idx="39">
                  <c:v>0.54929970337801848</c:v>
                </c:pt>
                <c:pt idx="40">
                  <c:v>7.6079106340500875E-3</c:v>
                </c:pt>
                <c:pt idx="41">
                  <c:v>9.5266860324019834E-3</c:v>
                </c:pt>
                <c:pt idx="42">
                  <c:v>0.23238404114196642</c:v>
                </c:pt>
                <c:pt idx="43">
                  <c:v>0.5103829581467163</c:v>
                </c:pt>
                <c:pt idx="44">
                  <c:v>1.8640079911248311</c:v>
                </c:pt>
                <c:pt idx="45">
                  <c:v>0</c:v>
                </c:pt>
                <c:pt idx="46">
                  <c:v>8.6643579090264228E-3</c:v>
                </c:pt>
                <c:pt idx="47">
                  <c:v>0</c:v>
                </c:pt>
                <c:pt idx="48">
                  <c:v>0.2795621242444275</c:v>
                </c:pt>
                <c:pt idx="49">
                  <c:v>0.58794211343111424</c:v>
                </c:pt>
                <c:pt idx="50">
                  <c:v>0.1581877752521037</c:v>
                </c:pt>
                <c:pt idx="51">
                  <c:v>0.56194080081335895</c:v>
                </c:pt>
                <c:pt idx="52">
                  <c:v>0</c:v>
                </c:pt>
                <c:pt idx="53">
                  <c:v>3.6346426095941589E-2</c:v>
                </c:pt>
                <c:pt idx="54">
                  <c:v>1.1907553434412336E-2</c:v>
                </c:pt>
                <c:pt idx="55">
                  <c:v>0.21380616366746799</c:v>
                </c:pt>
                <c:pt idx="56">
                  <c:v>0.10086677357911539</c:v>
                </c:pt>
                <c:pt idx="57">
                  <c:v>0.45825602199177506</c:v>
                </c:pt>
                <c:pt idx="58">
                  <c:v>0.20780506193683593</c:v>
                </c:pt>
                <c:pt idx="59">
                  <c:v>3.7917445927350601</c:v>
                </c:pt>
                <c:pt idx="60">
                  <c:v>4.9980086189202853</c:v>
                </c:pt>
                <c:pt idx="61">
                  <c:v>1.3967749282750981</c:v>
                </c:pt>
                <c:pt idx="62">
                  <c:v>5.2379028944150814E-2</c:v>
                </c:pt>
                <c:pt idx="63">
                  <c:v>8.473342408848521E-3</c:v>
                </c:pt>
                <c:pt idx="64">
                  <c:v>0.15985674422428001</c:v>
                </c:pt>
                <c:pt idx="65">
                  <c:v>3.0037752113927334E-2</c:v>
                </c:pt>
                <c:pt idx="66">
                  <c:v>0.37180025946037482</c:v>
                </c:pt>
              </c:numCache>
            </c:numRef>
          </c:val>
        </c:ser>
        <c:gapWidth val="20"/>
        <c:overlap val="100"/>
        <c:axId val="91623808"/>
        <c:axId val="91625728"/>
      </c:barChart>
      <c:catAx>
        <c:axId val="91623808"/>
        <c:scaling>
          <c:orientation val="maxMin"/>
        </c:scaling>
        <c:axPos val="l"/>
        <c:tickLblPos val="nextTo"/>
        <c:crossAx val="91625728"/>
        <c:crosses val="autoZero"/>
        <c:auto val="1"/>
        <c:lblAlgn val="ctr"/>
        <c:lblOffset val="100"/>
        <c:tickLblSkip val="1"/>
      </c:catAx>
      <c:valAx>
        <c:axId val="91625728"/>
        <c:scaling>
          <c:orientation val="minMax"/>
          <c:max val="100"/>
        </c:scaling>
        <c:axPos val="t"/>
        <c:majorGridlines/>
        <c:numFmt formatCode="0.0" sourceLinked="1"/>
        <c:tickLblPos val="nextTo"/>
        <c:crossAx val="91623808"/>
        <c:crosses val="autoZero"/>
        <c:crossBetween val="between"/>
      </c:valAx>
    </c:plotArea>
    <c:legend>
      <c:legendPos val="r"/>
      <c:layout>
        <c:manualLayout>
          <c:xMode val="edge"/>
          <c:yMode val="edge"/>
          <c:x val="0.86683176850358135"/>
          <c:y val="0.7323653907423413"/>
          <c:w val="0.12866835311714922"/>
          <c:h val="0.21041360581372437"/>
        </c:manualLayout>
      </c:layout>
      <c:txPr>
        <a:bodyPr/>
        <a:lstStyle/>
        <a:p>
          <a:pPr>
            <a:defRPr sz="10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AU"/>
  <c:chart>
    <c:plotArea>
      <c:layout/>
      <c:barChart>
        <c:barDir val="bar"/>
        <c:grouping val="percentStacked"/>
        <c:ser>
          <c:idx val="0"/>
          <c:order val="0"/>
          <c:tx>
            <c:strRef>
              <c:f>'PISA 2012 Maths'!$B$2</c:f>
              <c:strCache>
                <c:ptCount val="1"/>
                <c:pt idx="0">
                  <c:v>Below Level 1</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Maths'!$B$3:$B$69</c:f>
              <c:numCache>
                <c:formatCode>0.0</c:formatCode>
                <c:ptCount val="67"/>
                <c:pt idx="0">
                  <c:v>6.1324824638766815</c:v>
                </c:pt>
                <c:pt idx="1">
                  <c:v>5.7027672009044394</c:v>
                </c:pt>
                <c:pt idx="2">
                  <c:v>6.9587723763249505</c:v>
                </c:pt>
                <c:pt idx="3">
                  <c:v>3.6356461926484767</c:v>
                </c:pt>
                <c:pt idx="4">
                  <c:v>21.996867421351531</c:v>
                </c:pt>
                <c:pt idx="5">
                  <c:v>6.8043106373793796</c:v>
                </c:pt>
                <c:pt idx="6">
                  <c:v>4.3503776830651324</c:v>
                </c:pt>
                <c:pt idx="7">
                  <c:v>1.9759311716431871</c:v>
                </c:pt>
                <c:pt idx="8">
                  <c:v>3.3447757960083582</c:v>
                </c:pt>
                <c:pt idx="9">
                  <c:v>8.731648925647848</c:v>
                </c:pt>
                <c:pt idx="10">
                  <c:v>5.5451296572183955</c:v>
                </c:pt>
                <c:pt idx="11">
                  <c:v>14.453806474733822</c:v>
                </c:pt>
                <c:pt idx="12">
                  <c:v>9.9005235831147971</c:v>
                </c:pt>
                <c:pt idx="13">
                  <c:v>7.4547749758280455</c:v>
                </c:pt>
                <c:pt idx="14">
                  <c:v>4.8184263301450345</c:v>
                </c:pt>
                <c:pt idx="15">
                  <c:v>15.871854692693654</c:v>
                </c:pt>
                <c:pt idx="16">
                  <c:v>8.5315928653430024</c:v>
                </c:pt>
                <c:pt idx="17">
                  <c:v>3.1572190232473751</c:v>
                </c:pt>
                <c:pt idx="18">
                  <c:v>2.7168691665885367</c:v>
                </c:pt>
                <c:pt idx="19">
                  <c:v>8.7952308674699768</c:v>
                </c:pt>
                <c:pt idx="20">
                  <c:v>22.827960178686393</c:v>
                </c:pt>
                <c:pt idx="21">
                  <c:v>3.8282923808591334</c:v>
                </c:pt>
                <c:pt idx="22">
                  <c:v>7.5194829983827516</c:v>
                </c:pt>
                <c:pt idx="23">
                  <c:v>7.2416853659447034</c:v>
                </c:pt>
                <c:pt idx="24">
                  <c:v>3.2828706444592668</c:v>
                </c:pt>
                <c:pt idx="25">
                  <c:v>8.8928190130374247</c:v>
                </c:pt>
                <c:pt idx="26">
                  <c:v>11.076519568196026</c:v>
                </c:pt>
                <c:pt idx="27">
                  <c:v>5.0568927016633998</c:v>
                </c:pt>
                <c:pt idx="28">
                  <c:v>7.7663855152770775</c:v>
                </c:pt>
                <c:pt idx="29">
                  <c:v>9.5465839988971428</c:v>
                </c:pt>
                <c:pt idx="30">
                  <c:v>3.5655421839779731</c:v>
                </c:pt>
                <c:pt idx="31">
                  <c:v>15.484771404222341</c:v>
                </c:pt>
                <c:pt idx="32">
                  <c:v>7.8263000546158263</c:v>
                </c:pt>
                <c:pt idx="33">
                  <c:v>7.9560277534280424</c:v>
                </c:pt>
                <c:pt idx="34">
                  <c:v>8.0222578441486778</c:v>
                </c:pt>
                <c:pt idx="36">
                  <c:v>32.525290151757957</c:v>
                </c:pt>
                <c:pt idx="37">
                  <c:v>34.879422131256945</c:v>
                </c:pt>
                <c:pt idx="38">
                  <c:v>35.224047050659898</c:v>
                </c:pt>
                <c:pt idx="39">
                  <c:v>19.985204897362976</c:v>
                </c:pt>
                <c:pt idx="40">
                  <c:v>41.646498141290444</c:v>
                </c:pt>
                <c:pt idx="41">
                  <c:v>23.639825508628231</c:v>
                </c:pt>
                <c:pt idx="42">
                  <c:v>9.4996401327647266</c:v>
                </c:pt>
                <c:pt idx="43">
                  <c:v>19.03404589615219</c:v>
                </c:pt>
                <c:pt idx="44">
                  <c:v>2.5745699513832023</c:v>
                </c:pt>
                <c:pt idx="45">
                  <c:v>42.311696951215907</c:v>
                </c:pt>
                <c:pt idx="46">
                  <c:v>36.475988685156246</c:v>
                </c:pt>
                <c:pt idx="47">
                  <c:v>14.535092690054659</c:v>
                </c:pt>
                <c:pt idx="48">
                  <c:v>4.8227409895261699</c:v>
                </c:pt>
                <c:pt idx="49">
                  <c:v>3.4879839286777812</c:v>
                </c:pt>
                <c:pt idx="50">
                  <c:v>8.7442310888883981</c:v>
                </c:pt>
                <c:pt idx="51">
                  <c:v>3.2173238781950397</c:v>
                </c:pt>
                <c:pt idx="52">
                  <c:v>22.961171912534319</c:v>
                </c:pt>
                <c:pt idx="53">
                  <c:v>27.501568987418135</c:v>
                </c:pt>
                <c:pt idx="54">
                  <c:v>46.967966000098244</c:v>
                </c:pt>
                <c:pt idx="55">
                  <c:v>46.988671810104393</c:v>
                </c:pt>
                <c:pt idx="56">
                  <c:v>13.978345278188376</c:v>
                </c:pt>
                <c:pt idx="57">
                  <c:v>7.4991063962623814</c:v>
                </c:pt>
                <c:pt idx="58">
                  <c:v>15.499060298410036</c:v>
                </c:pt>
                <c:pt idx="59">
                  <c:v>0.84690600080458733</c:v>
                </c:pt>
                <c:pt idx="60">
                  <c:v>2.1971009080569694</c:v>
                </c:pt>
                <c:pt idx="61">
                  <c:v>4.4986537181980424</c:v>
                </c:pt>
                <c:pt idx="62">
                  <c:v>19.13997257784969</c:v>
                </c:pt>
                <c:pt idx="63">
                  <c:v>36.476769419766804</c:v>
                </c:pt>
                <c:pt idx="64">
                  <c:v>20.531580786343092</c:v>
                </c:pt>
                <c:pt idx="65">
                  <c:v>29.244524615877584</c:v>
                </c:pt>
                <c:pt idx="66">
                  <c:v>3.6471382827470427</c:v>
                </c:pt>
              </c:numCache>
            </c:numRef>
          </c:val>
        </c:ser>
        <c:ser>
          <c:idx val="1"/>
          <c:order val="1"/>
          <c:tx>
            <c:strRef>
              <c:f>'PISA 2012 Maths'!$C$2</c:f>
              <c:strCache>
                <c:ptCount val="1"/>
                <c:pt idx="0">
                  <c:v>Level 1</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Maths'!$C$3:$C$69</c:f>
              <c:numCache>
                <c:formatCode>0.0</c:formatCode>
                <c:ptCount val="67"/>
                <c:pt idx="0">
                  <c:v>13.534663203805064</c:v>
                </c:pt>
                <c:pt idx="1">
                  <c:v>12.952161313127124</c:v>
                </c:pt>
                <c:pt idx="2">
                  <c:v>12.004417575426524</c:v>
                </c:pt>
                <c:pt idx="3">
                  <c:v>10.192294768803512</c:v>
                </c:pt>
                <c:pt idx="4">
                  <c:v>29.545489403792789</c:v>
                </c:pt>
                <c:pt idx="5">
                  <c:v>14.158798511561702</c:v>
                </c:pt>
                <c:pt idx="6">
                  <c:v>12.490259309217324</c:v>
                </c:pt>
                <c:pt idx="7">
                  <c:v>8.5685522991641072</c:v>
                </c:pt>
                <c:pt idx="8">
                  <c:v>8.9231072386942767</c:v>
                </c:pt>
                <c:pt idx="9">
                  <c:v>13.62270430169022</c:v>
                </c:pt>
                <c:pt idx="10">
                  <c:v>12.193542455425375</c:v>
                </c:pt>
                <c:pt idx="11">
                  <c:v>21.235399000587005</c:v>
                </c:pt>
                <c:pt idx="12">
                  <c:v>18.161167308412931</c:v>
                </c:pt>
                <c:pt idx="13">
                  <c:v>14.021417732428562</c:v>
                </c:pt>
                <c:pt idx="14">
                  <c:v>12.078270347735318</c:v>
                </c:pt>
                <c:pt idx="15">
                  <c:v>17.630320027840735</c:v>
                </c:pt>
                <c:pt idx="16">
                  <c:v>16.137338565490282</c:v>
                </c:pt>
                <c:pt idx="17">
                  <c:v>7.9050828102792385</c:v>
                </c:pt>
                <c:pt idx="18">
                  <c:v>6.4162376453624024</c:v>
                </c:pt>
                <c:pt idx="19">
                  <c:v>15.536145769187021</c:v>
                </c:pt>
                <c:pt idx="20">
                  <c:v>31.884238557924089</c:v>
                </c:pt>
                <c:pt idx="21">
                  <c:v>10.965254807219422</c:v>
                </c:pt>
                <c:pt idx="22">
                  <c:v>15.124601990850611</c:v>
                </c:pt>
                <c:pt idx="23">
                  <c:v>15.067351742643297</c:v>
                </c:pt>
                <c:pt idx="24">
                  <c:v>11.103734104485724</c:v>
                </c:pt>
                <c:pt idx="25">
                  <c:v>16.013259813783289</c:v>
                </c:pt>
                <c:pt idx="26">
                  <c:v>16.387341321198793</c:v>
                </c:pt>
                <c:pt idx="27">
                  <c:v>15.029687738884476</c:v>
                </c:pt>
                <c:pt idx="28">
                  <c:v>15.839018346132848</c:v>
                </c:pt>
                <c:pt idx="29">
                  <c:v>17.525331661004252</c:v>
                </c:pt>
                <c:pt idx="30">
                  <c:v>8.8772379426885522</c:v>
                </c:pt>
                <c:pt idx="31">
                  <c:v>26.495417698898816</c:v>
                </c:pt>
                <c:pt idx="32">
                  <c:v>13.986482584775452</c:v>
                </c:pt>
                <c:pt idx="33">
                  <c:v>17.889860272265789</c:v>
                </c:pt>
                <c:pt idx="34">
                  <c:v>14.985046124696177</c:v>
                </c:pt>
                <c:pt idx="36">
                  <c:v>28.139683626004231</c:v>
                </c:pt>
                <c:pt idx="37">
                  <c:v>31.605508987270174</c:v>
                </c:pt>
                <c:pt idx="38">
                  <c:v>31.865042600258189</c:v>
                </c:pt>
                <c:pt idx="39">
                  <c:v>23.771372379545689</c:v>
                </c:pt>
                <c:pt idx="40">
                  <c:v>32.170518342031279</c:v>
                </c:pt>
                <c:pt idx="41">
                  <c:v>36.233377415900762</c:v>
                </c:pt>
                <c:pt idx="42">
                  <c:v>20.369806537604326</c:v>
                </c:pt>
                <c:pt idx="43">
                  <c:v>22.995469881647143</c:v>
                </c:pt>
                <c:pt idx="44">
                  <c:v>5.9424086441310484</c:v>
                </c:pt>
                <c:pt idx="45">
                  <c:v>33.382244610637258</c:v>
                </c:pt>
                <c:pt idx="46">
                  <c:v>32.086197038683444</c:v>
                </c:pt>
                <c:pt idx="47">
                  <c:v>30.708494090639089</c:v>
                </c:pt>
                <c:pt idx="48">
                  <c:v>15.120096021288177</c:v>
                </c:pt>
                <c:pt idx="49">
                  <c:v>10.589945296230622</c:v>
                </c:pt>
                <c:pt idx="50">
                  <c:v>17.274074889826974</c:v>
                </c:pt>
                <c:pt idx="51">
                  <c:v>7.5640962613599108</c:v>
                </c:pt>
                <c:pt idx="52">
                  <c:v>28.793168366649997</c:v>
                </c:pt>
                <c:pt idx="53">
                  <c:v>29.145092090428889</c:v>
                </c:pt>
                <c:pt idx="54">
                  <c:v>27.613430694729626</c:v>
                </c:pt>
                <c:pt idx="55">
                  <c:v>22.566338530160785</c:v>
                </c:pt>
                <c:pt idx="56">
                  <c:v>26.845953961538846</c:v>
                </c:pt>
                <c:pt idx="57">
                  <c:v>16.453137796741789</c:v>
                </c:pt>
                <c:pt idx="58">
                  <c:v>23.410839312162889</c:v>
                </c:pt>
                <c:pt idx="59">
                  <c:v>2.9467374705865992</c:v>
                </c:pt>
                <c:pt idx="60">
                  <c:v>6.0574839152953945</c:v>
                </c:pt>
                <c:pt idx="61">
                  <c:v>8.3427159358746206</c:v>
                </c:pt>
                <c:pt idx="62">
                  <c:v>30.597420422066232</c:v>
                </c:pt>
                <c:pt idx="63">
                  <c:v>31.273218348453611</c:v>
                </c:pt>
                <c:pt idx="64">
                  <c:v>25.75188537382936</c:v>
                </c:pt>
                <c:pt idx="65">
                  <c:v>26.539881391376191</c:v>
                </c:pt>
                <c:pt idx="66">
                  <c:v>10.601597574027172</c:v>
                </c:pt>
              </c:numCache>
            </c:numRef>
          </c:val>
        </c:ser>
        <c:ser>
          <c:idx val="2"/>
          <c:order val="2"/>
          <c:tx>
            <c:strRef>
              <c:f>'PISA 2012 Maths'!$D$2</c:f>
              <c:strCache>
                <c:ptCount val="1"/>
                <c:pt idx="0">
                  <c:v>Level 2</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Maths'!$D$3:$D$69</c:f>
              <c:numCache>
                <c:formatCode>0.0</c:formatCode>
                <c:ptCount val="67"/>
                <c:pt idx="0">
                  <c:v>21.930594058280025</c:v>
                </c:pt>
                <c:pt idx="1">
                  <c:v>21.926386896223871</c:v>
                </c:pt>
                <c:pt idx="2">
                  <c:v>18.425101733083427</c:v>
                </c:pt>
                <c:pt idx="3">
                  <c:v>21.025914218423026</c:v>
                </c:pt>
                <c:pt idx="4">
                  <c:v>25.323415101583873</c:v>
                </c:pt>
                <c:pt idx="5">
                  <c:v>21.692300743143889</c:v>
                </c:pt>
                <c:pt idx="6">
                  <c:v>24.388533386470868</c:v>
                </c:pt>
                <c:pt idx="7">
                  <c:v>22.000682781681189</c:v>
                </c:pt>
                <c:pt idx="8">
                  <c:v>20.490648973628556</c:v>
                </c:pt>
                <c:pt idx="9">
                  <c:v>22.144638892487929</c:v>
                </c:pt>
                <c:pt idx="10">
                  <c:v>19.404186697148287</c:v>
                </c:pt>
                <c:pt idx="11">
                  <c:v>27.156369966762387</c:v>
                </c:pt>
                <c:pt idx="12">
                  <c:v>25.267140357957029</c:v>
                </c:pt>
                <c:pt idx="13">
                  <c:v>23.608233365956014</c:v>
                </c:pt>
                <c:pt idx="14">
                  <c:v>23.937638252362689</c:v>
                </c:pt>
                <c:pt idx="15">
                  <c:v>21.574530332598727</c:v>
                </c:pt>
                <c:pt idx="16">
                  <c:v>24.071817209733684</c:v>
                </c:pt>
                <c:pt idx="17">
                  <c:v>16.915525894502789</c:v>
                </c:pt>
                <c:pt idx="18">
                  <c:v>14.660503709111147</c:v>
                </c:pt>
                <c:pt idx="19">
                  <c:v>22.320669113681678</c:v>
                </c:pt>
                <c:pt idx="20">
                  <c:v>27.824249641056127</c:v>
                </c:pt>
                <c:pt idx="21">
                  <c:v>17.926992056484327</c:v>
                </c:pt>
                <c:pt idx="22">
                  <c:v>21.589144177758289</c:v>
                </c:pt>
                <c:pt idx="23">
                  <c:v>24.28681023915701</c:v>
                </c:pt>
                <c:pt idx="24">
                  <c:v>22.080841554399427</c:v>
                </c:pt>
                <c:pt idx="25">
                  <c:v>22.777921136962949</c:v>
                </c:pt>
                <c:pt idx="26">
                  <c:v>23.122751911880794</c:v>
                </c:pt>
                <c:pt idx="27">
                  <c:v>23.580434776317489</c:v>
                </c:pt>
                <c:pt idx="28">
                  <c:v>24.864696765709887</c:v>
                </c:pt>
                <c:pt idx="29">
                  <c:v>24.686247158618958</c:v>
                </c:pt>
                <c:pt idx="30">
                  <c:v>17.766451905875812</c:v>
                </c:pt>
                <c:pt idx="31">
                  <c:v>25.541415467569749</c:v>
                </c:pt>
                <c:pt idx="32">
                  <c:v>23.204125161469015</c:v>
                </c:pt>
                <c:pt idx="33">
                  <c:v>26.254628847876621</c:v>
                </c:pt>
                <c:pt idx="34">
                  <c:v>22.463901018027727</c:v>
                </c:pt>
                <c:pt idx="36">
                  <c:v>22.909757171680926</c:v>
                </c:pt>
                <c:pt idx="37">
                  <c:v>22.190271060040804</c:v>
                </c:pt>
                <c:pt idx="38">
                  <c:v>20.405206254116589</c:v>
                </c:pt>
                <c:pt idx="39">
                  <c:v>24.377793243675189</c:v>
                </c:pt>
                <c:pt idx="40">
                  <c:v>17.829816965491531</c:v>
                </c:pt>
                <c:pt idx="41">
                  <c:v>26.822633313282829</c:v>
                </c:pt>
                <c:pt idx="42">
                  <c:v>26.705790945608463</c:v>
                </c:pt>
                <c:pt idx="43">
                  <c:v>25.498059761235726</c:v>
                </c:pt>
                <c:pt idx="44">
                  <c:v>12.015583604544506</c:v>
                </c:pt>
                <c:pt idx="45">
                  <c:v>16.849243278271487</c:v>
                </c:pt>
                <c:pt idx="46">
                  <c:v>20.960251383411688</c:v>
                </c:pt>
                <c:pt idx="47">
                  <c:v>31.537432215216313</c:v>
                </c:pt>
                <c:pt idx="48">
                  <c:v>26.628929025893932</c:v>
                </c:pt>
                <c:pt idx="49">
                  <c:v>15.18655873895662</c:v>
                </c:pt>
                <c:pt idx="50">
                  <c:v>25.936125500500289</c:v>
                </c:pt>
                <c:pt idx="51">
                  <c:v>16.434201986679327</c:v>
                </c:pt>
                <c:pt idx="52">
                  <c:v>26.022683282345465</c:v>
                </c:pt>
                <c:pt idx="53">
                  <c:v>24.224796806828074</c:v>
                </c:pt>
                <c:pt idx="54">
                  <c:v>16.130531383546504</c:v>
                </c:pt>
                <c:pt idx="55">
                  <c:v>15.181094140003449</c:v>
                </c:pt>
                <c:pt idx="56">
                  <c:v>28.322180515479829</c:v>
                </c:pt>
                <c:pt idx="57">
                  <c:v>26.587482009255186</c:v>
                </c:pt>
                <c:pt idx="58">
                  <c:v>26.530381980153457</c:v>
                </c:pt>
                <c:pt idx="59">
                  <c:v>7.509815640712679</c:v>
                </c:pt>
                <c:pt idx="60">
                  <c:v>12.207455948738518</c:v>
                </c:pt>
                <c:pt idx="61">
                  <c:v>13.136015285141942</c:v>
                </c:pt>
                <c:pt idx="62">
                  <c:v>27.34053893818292</c:v>
                </c:pt>
                <c:pt idx="63">
                  <c:v>21.146194679566079</c:v>
                </c:pt>
                <c:pt idx="64">
                  <c:v>24.857926940422978</c:v>
                </c:pt>
                <c:pt idx="65">
                  <c:v>23.019973593497191</c:v>
                </c:pt>
                <c:pt idx="66">
                  <c:v>22.793207345655826</c:v>
                </c:pt>
              </c:numCache>
            </c:numRef>
          </c:val>
        </c:ser>
        <c:ser>
          <c:idx val="3"/>
          <c:order val="3"/>
          <c:tx>
            <c:strRef>
              <c:f>'PISA 2012 Maths'!$E$2</c:f>
              <c:strCache>
                <c:ptCount val="1"/>
                <c:pt idx="0">
                  <c:v>Level 3</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Maths'!$E$3:$E$69</c:f>
              <c:numCache>
                <c:formatCode>0.0</c:formatCode>
                <c:ptCount val="67"/>
                <c:pt idx="0">
                  <c:v>24.56862626066463</c:v>
                </c:pt>
                <c:pt idx="1">
                  <c:v>24.167415856483085</c:v>
                </c:pt>
                <c:pt idx="2">
                  <c:v>22.445160195019728</c:v>
                </c:pt>
                <c:pt idx="3">
                  <c:v>26.355954237989156</c:v>
                </c:pt>
                <c:pt idx="4">
                  <c:v>15.402895048396077</c:v>
                </c:pt>
                <c:pt idx="5">
                  <c:v>24.802769318386449</c:v>
                </c:pt>
                <c:pt idx="6">
                  <c:v>29.003532816843041</c:v>
                </c:pt>
                <c:pt idx="7">
                  <c:v>29.425372437005489</c:v>
                </c:pt>
                <c:pt idx="8">
                  <c:v>28.817901708582987</c:v>
                </c:pt>
                <c:pt idx="9">
                  <c:v>23.758976203496992</c:v>
                </c:pt>
                <c:pt idx="10">
                  <c:v>23.735384363386494</c:v>
                </c:pt>
                <c:pt idx="11">
                  <c:v>22.074384411078789</c:v>
                </c:pt>
                <c:pt idx="12">
                  <c:v>22.969351379883786</c:v>
                </c:pt>
                <c:pt idx="13">
                  <c:v>25.697707996825628</c:v>
                </c:pt>
                <c:pt idx="14">
                  <c:v>28.230651794695397</c:v>
                </c:pt>
                <c:pt idx="15">
                  <c:v>20.956867089722369</c:v>
                </c:pt>
                <c:pt idx="16">
                  <c:v>24.587748294909531</c:v>
                </c:pt>
                <c:pt idx="17">
                  <c:v>24.661323854480827</c:v>
                </c:pt>
                <c:pt idx="18">
                  <c:v>21.413902101180607</c:v>
                </c:pt>
                <c:pt idx="19">
                  <c:v>23.623028796337888</c:v>
                </c:pt>
                <c:pt idx="20">
                  <c:v>13.128088988839048</c:v>
                </c:pt>
                <c:pt idx="21">
                  <c:v>24.202388489890605</c:v>
                </c:pt>
                <c:pt idx="22">
                  <c:v>22.69973570797362</c:v>
                </c:pt>
                <c:pt idx="23">
                  <c:v>25.682506766170956</c:v>
                </c:pt>
                <c:pt idx="24">
                  <c:v>25.461914125558195</c:v>
                </c:pt>
                <c:pt idx="25">
                  <c:v>24.021764177323789</c:v>
                </c:pt>
                <c:pt idx="26">
                  <c:v>22.085799498083116</c:v>
                </c:pt>
                <c:pt idx="27">
                  <c:v>23.949428562436029</c:v>
                </c:pt>
                <c:pt idx="28">
                  <c:v>25.958133250240763</c:v>
                </c:pt>
                <c:pt idx="29">
                  <c:v>23.929314907719789</c:v>
                </c:pt>
                <c:pt idx="30">
                  <c:v>24.528050181357106</c:v>
                </c:pt>
                <c:pt idx="31">
                  <c:v>16.522575833337608</c:v>
                </c:pt>
                <c:pt idx="32">
                  <c:v>24.772706252711568</c:v>
                </c:pt>
                <c:pt idx="33">
                  <c:v>23.340564000544827</c:v>
                </c:pt>
                <c:pt idx="34">
                  <c:v>23.734738392594792</c:v>
                </c:pt>
                <c:pt idx="36">
                  <c:v>11.992330220051571</c:v>
                </c:pt>
                <c:pt idx="37">
                  <c:v>9.2492162692977189</c:v>
                </c:pt>
                <c:pt idx="38">
                  <c:v>8.89270574018445</c:v>
                </c:pt>
                <c:pt idx="39">
                  <c:v>17.888808134404591</c:v>
                </c:pt>
                <c:pt idx="40">
                  <c:v>6.4366851355555834</c:v>
                </c:pt>
                <c:pt idx="41">
                  <c:v>10.144995744412279</c:v>
                </c:pt>
                <c:pt idx="42">
                  <c:v>22.948326868477135</c:v>
                </c:pt>
                <c:pt idx="43">
                  <c:v>19.161859298317491</c:v>
                </c:pt>
                <c:pt idx="44">
                  <c:v>19.693816902719359</c:v>
                </c:pt>
                <c:pt idx="45">
                  <c:v>5.6933580312879366</c:v>
                </c:pt>
                <c:pt idx="46">
                  <c:v>8.0725272221904021</c:v>
                </c:pt>
                <c:pt idx="47">
                  <c:v>16.8564765978469</c:v>
                </c:pt>
                <c:pt idx="48">
                  <c:v>27.821364320152895</c:v>
                </c:pt>
                <c:pt idx="49">
                  <c:v>22.688475138399543</c:v>
                </c:pt>
                <c:pt idx="50">
                  <c:v>24.599829070062626</c:v>
                </c:pt>
                <c:pt idx="51">
                  <c:v>24.011764145929625</c:v>
                </c:pt>
                <c:pt idx="52">
                  <c:v>14.882090890863861</c:v>
                </c:pt>
                <c:pt idx="53">
                  <c:v>13.146145211739722</c:v>
                </c:pt>
                <c:pt idx="54">
                  <c:v>6.6573091616640179</c:v>
                </c:pt>
                <c:pt idx="55">
                  <c:v>8.7872106716236456</c:v>
                </c:pt>
                <c:pt idx="56">
                  <c:v>19.231470168345993</c:v>
                </c:pt>
                <c:pt idx="57">
                  <c:v>25.97103288342678</c:v>
                </c:pt>
                <c:pt idx="58">
                  <c:v>19.512064182528764</c:v>
                </c:pt>
                <c:pt idx="59">
                  <c:v>13.101390814038878</c:v>
                </c:pt>
                <c:pt idx="60">
                  <c:v>17.545973193978103</c:v>
                </c:pt>
                <c:pt idx="61">
                  <c:v>17.102554049320286</c:v>
                </c:pt>
                <c:pt idx="62">
                  <c:v>14.509502442514446</c:v>
                </c:pt>
                <c:pt idx="63">
                  <c:v>7.9776368014087273</c:v>
                </c:pt>
                <c:pt idx="64">
                  <c:v>16.896062645302443</c:v>
                </c:pt>
                <c:pt idx="65">
                  <c:v>14.40904407320793</c:v>
                </c:pt>
                <c:pt idx="66">
                  <c:v>28.361914199312835</c:v>
                </c:pt>
              </c:numCache>
            </c:numRef>
          </c:val>
        </c:ser>
        <c:ser>
          <c:idx val="4"/>
          <c:order val="4"/>
          <c:tx>
            <c:strRef>
              <c:f>'PISA 2012 Maths'!$F$2</c:f>
              <c:strCache>
                <c:ptCount val="1"/>
                <c:pt idx="0">
                  <c:v>Level 4</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Maths'!$F$3:$F$69</c:f>
              <c:numCache>
                <c:formatCode>0.0</c:formatCode>
                <c:ptCount val="67"/>
                <c:pt idx="0">
                  <c:v>19.023912120938757</c:v>
                </c:pt>
                <c:pt idx="1">
                  <c:v>20.962996269746991</c:v>
                </c:pt>
                <c:pt idx="2">
                  <c:v>20.622036965738989</c:v>
                </c:pt>
                <c:pt idx="3">
                  <c:v>22.39312026588944</c:v>
                </c:pt>
                <c:pt idx="4">
                  <c:v>6.1504791118022784</c:v>
                </c:pt>
                <c:pt idx="5">
                  <c:v>19.664898559628291</c:v>
                </c:pt>
                <c:pt idx="6">
                  <c:v>19.794204721310535</c:v>
                </c:pt>
                <c:pt idx="7">
                  <c:v>23.430872328426545</c:v>
                </c:pt>
                <c:pt idx="8">
                  <c:v>23.171460360826895</c:v>
                </c:pt>
                <c:pt idx="9">
                  <c:v>18.850636151322789</c:v>
                </c:pt>
                <c:pt idx="10">
                  <c:v>21.666232540788059</c:v>
                </c:pt>
                <c:pt idx="11">
                  <c:v>11.177813164471536</c:v>
                </c:pt>
                <c:pt idx="12">
                  <c:v>14.437640648923702</c:v>
                </c:pt>
                <c:pt idx="13">
                  <c:v>18.066054344441127</c:v>
                </c:pt>
                <c:pt idx="14">
                  <c:v>20.281929122759674</c:v>
                </c:pt>
                <c:pt idx="15">
                  <c:v>14.599312183402278</c:v>
                </c:pt>
                <c:pt idx="16">
                  <c:v>16.748344222727692</c:v>
                </c:pt>
                <c:pt idx="17">
                  <c:v>23.690238609141527</c:v>
                </c:pt>
                <c:pt idx="18">
                  <c:v>23.891083755494357</c:v>
                </c:pt>
                <c:pt idx="19">
                  <c:v>18.494237374267016</c:v>
                </c:pt>
                <c:pt idx="20">
                  <c:v>3.7079078243239412</c:v>
                </c:pt>
                <c:pt idx="21">
                  <c:v>23.826284509871183</c:v>
                </c:pt>
                <c:pt idx="22">
                  <c:v>18.066223858125056</c:v>
                </c:pt>
                <c:pt idx="23">
                  <c:v>18.322158535096495</c:v>
                </c:pt>
                <c:pt idx="24">
                  <c:v>21.335043372182852</c:v>
                </c:pt>
                <c:pt idx="25">
                  <c:v>17.660411843050206</c:v>
                </c:pt>
                <c:pt idx="26">
                  <c:v>16.360944244172089</c:v>
                </c:pt>
                <c:pt idx="27">
                  <c:v>18.670087787012903</c:v>
                </c:pt>
                <c:pt idx="28">
                  <c:v>17.57122803263259</c:v>
                </c:pt>
                <c:pt idx="29">
                  <c:v>16.301603321385706</c:v>
                </c:pt>
                <c:pt idx="30">
                  <c:v>23.894528920431625</c:v>
                </c:pt>
                <c:pt idx="31">
                  <c:v>10.086135519085575</c:v>
                </c:pt>
                <c:pt idx="32">
                  <c:v>18.379225210694891</c:v>
                </c:pt>
                <c:pt idx="33">
                  <c:v>15.787217165671951</c:v>
                </c:pt>
                <c:pt idx="34">
                  <c:v>18.149600156763487</c:v>
                </c:pt>
                <c:pt idx="36">
                  <c:v>3.6357669664916035</c:v>
                </c:pt>
                <c:pt idx="37">
                  <c:v>1.8026977220191218</c:v>
                </c:pt>
                <c:pt idx="38">
                  <c:v>2.8598847721449019</c:v>
                </c:pt>
                <c:pt idx="39">
                  <c:v>9.9147271818970939</c:v>
                </c:pt>
                <c:pt idx="40">
                  <c:v>1.6149790269721804</c:v>
                </c:pt>
                <c:pt idx="41">
                  <c:v>2.5950193837040723</c:v>
                </c:pt>
                <c:pt idx="42">
                  <c:v>13.492133979138424</c:v>
                </c:pt>
                <c:pt idx="43">
                  <c:v>9.609238743893993</c:v>
                </c:pt>
                <c:pt idx="44">
                  <c:v>26.067912932376682</c:v>
                </c:pt>
                <c:pt idx="45">
                  <c:v>1.487775950553234</c:v>
                </c:pt>
                <c:pt idx="46">
                  <c:v>1.8424541832527161</c:v>
                </c:pt>
                <c:pt idx="47">
                  <c:v>5.4269175827435312</c:v>
                </c:pt>
                <c:pt idx="48">
                  <c:v>17.619456571825022</c:v>
                </c:pt>
                <c:pt idx="49">
                  <c:v>23.20285044313653</c:v>
                </c:pt>
                <c:pt idx="50">
                  <c:v>15.384642613397737</c:v>
                </c:pt>
                <c:pt idx="51">
                  <c:v>24.435362404252217</c:v>
                </c:pt>
                <c:pt idx="52">
                  <c:v>5.9974477317182826</c:v>
                </c:pt>
                <c:pt idx="53">
                  <c:v>4.9406494066600715</c:v>
                </c:pt>
                <c:pt idx="54">
                  <c:v>2.0580242926735712</c:v>
                </c:pt>
                <c:pt idx="55">
                  <c:v>4.4569023533739882</c:v>
                </c:pt>
                <c:pt idx="56">
                  <c:v>8.4445444450795009</c:v>
                </c:pt>
                <c:pt idx="57">
                  <c:v>15.6990279513963</c:v>
                </c:pt>
                <c:pt idx="58">
                  <c:v>10.476753000694389</c:v>
                </c:pt>
                <c:pt idx="59">
                  <c:v>20.171799121499635</c:v>
                </c:pt>
                <c:pt idx="60">
                  <c:v>21.95267720179308</c:v>
                </c:pt>
                <c:pt idx="61">
                  <c:v>19.719557151499831</c:v>
                </c:pt>
                <c:pt idx="62">
                  <c:v>5.8440739257340324</c:v>
                </c:pt>
                <c:pt idx="63">
                  <c:v>2.3382912986361792</c:v>
                </c:pt>
                <c:pt idx="64">
                  <c:v>8.4874533719953327</c:v>
                </c:pt>
                <c:pt idx="65">
                  <c:v>5.4142018537656096</c:v>
                </c:pt>
                <c:pt idx="66">
                  <c:v>21.335665228860091</c:v>
                </c:pt>
              </c:numCache>
            </c:numRef>
          </c:val>
        </c:ser>
        <c:ser>
          <c:idx val="5"/>
          <c:order val="5"/>
          <c:tx>
            <c:strRef>
              <c:f>'PISA 2012 Maths'!$G$2</c:f>
              <c:strCache>
                <c:ptCount val="1"/>
                <c:pt idx="0">
                  <c:v>Level 5</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Maths'!$G$3:$G$69</c:f>
              <c:numCache>
                <c:formatCode>0.0</c:formatCode>
                <c:ptCount val="67"/>
                <c:pt idx="0">
                  <c:v>10.515042359744445</c:v>
                </c:pt>
                <c:pt idx="1">
                  <c:v>11.021935927079442</c:v>
                </c:pt>
                <c:pt idx="2">
                  <c:v>13.421457966929571</c:v>
                </c:pt>
                <c:pt idx="3">
                  <c:v>12.075286510977838</c:v>
                </c:pt>
                <c:pt idx="4">
                  <c:v>1.451642532081953</c:v>
                </c:pt>
                <c:pt idx="5">
                  <c:v>9.6432249983699627</c:v>
                </c:pt>
                <c:pt idx="6">
                  <c:v>8.3161347134275747</c:v>
                </c:pt>
                <c:pt idx="7">
                  <c:v>11.007300286874312</c:v>
                </c:pt>
                <c:pt idx="8">
                  <c:v>11.708006103001273</c:v>
                </c:pt>
                <c:pt idx="9">
                  <c:v>9.765721067631798</c:v>
                </c:pt>
                <c:pt idx="10">
                  <c:v>12.773756931770302</c:v>
                </c:pt>
                <c:pt idx="11">
                  <c:v>3.2563416842239374</c:v>
                </c:pt>
                <c:pt idx="12">
                  <c:v>7.1381340376945746</c:v>
                </c:pt>
                <c:pt idx="13">
                  <c:v>8.8854352482034891</c:v>
                </c:pt>
                <c:pt idx="14">
                  <c:v>8.4898505635413226</c:v>
                </c:pt>
                <c:pt idx="15">
                  <c:v>7.1866170002362555</c:v>
                </c:pt>
                <c:pt idx="16">
                  <c:v>7.7630262704136426</c:v>
                </c:pt>
                <c:pt idx="17">
                  <c:v>16.040352086910886</c:v>
                </c:pt>
                <c:pt idx="18">
                  <c:v>18.773511284156122</c:v>
                </c:pt>
                <c:pt idx="19">
                  <c:v>8.5874069088041267</c:v>
                </c:pt>
                <c:pt idx="20">
                  <c:v>0.59244731100401848</c:v>
                </c:pt>
                <c:pt idx="21">
                  <c:v>14.888802952346676</c:v>
                </c:pt>
                <c:pt idx="22">
                  <c:v>10.469820318044524</c:v>
                </c:pt>
                <c:pt idx="23">
                  <c:v>7.309109073649422</c:v>
                </c:pt>
                <c:pt idx="24">
                  <c:v>11.739673555590848</c:v>
                </c:pt>
                <c:pt idx="25">
                  <c:v>8.5148412421010899</c:v>
                </c:pt>
                <c:pt idx="26">
                  <c:v>7.8415179037133509</c:v>
                </c:pt>
                <c:pt idx="27">
                  <c:v>10.282153115169924</c:v>
                </c:pt>
                <c:pt idx="28">
                  <c:v>6.7253392214394765</c:v>
                </c:pt>
                <c:pt idx="29">
                  <c:v>6.4577620879256834</c:v>
                </c:pt>
                <c:pt idx="30">
                  <c:v>14.611973532203448</c:v>
                </c:pt>
                <c:pt idx="31">
                  <c:v>4.6705494822157334</c:v>
                </c:pt>
                <c:pt idx="32">
                  <c:v>8.9573899892667068</c:v>
                </c:pt>
                <c:pt idx="33">
                  <c:v>6.5805193772286446</c:v>
                </c:pt>
                <c:pt idx="34">
                  <c:v>9.3370773253213599</c:v>
                </c:pt>
                <c:pt idx="36">
                  <c:v>0.7669387166409688</c:v>
                </c:pt>
                <c:pt idx="37">
                  <c:v>0.26647619142919582</c:v>
                </c:pt>
                <c:pt idx="38">
                  <c:v>0.70923109606358592</c:v>
                </c:pt>
                <c:pt idx="39">
                  <c:v>3.3752473596310577</c:v>
                </c:pt>
                <c:pt idx="40">
                  <c:v>0.27690525745450556</c:v>
                </c:pt>
                <c:pt idx="41">
                  <c:v>0.50077480933058949</c:v>
                </c:pt>
                <c:pt idx="42">
                  <c:v>5.3565590973032995</c:v>
                </c:pt>
                <c:pt idx="43">
                  <c:v>3.0601856804704752</c:v>
                </c:pt>
                <c:pt idx="44">
                  <c:v>21.44775630311258</c:v>
                </c:pt>
                <c:pt idx="45">
                  <c:v>0.27136148693489137</c:v>
                </c:pt>
                <c:pt idx="46">
                  <c:v>0.48672177046718634</c:v>
                </c:pt>
                <c:pt idx="47">
                  <c:v>0.85664412419632163</c:v>
                </c:pt>
                <c:pt idx="48">
                  <c:v>6.4651875729993655</c:v>
                </c:pt>
                <c:pt idx="49">
                  <c:v>17.445295434430989</c:v>
                </c:pt>
                <c:pt idx="50">
                  <c:v>6.6244753629029667</c:v>
                </c:pt>
                <c:pt idx="51">
                  <c:v>16.772276195185579</c:v>
                </c:pt>
                <c:pt idx="52">
                  <c:v>1.2350345136147998</c:v>
                </c:pt>
                <c:pt idx="53">
                  <c:v>0.92934948240332971</c:v>
                </c:pt>
                <c:pt idx="54">
                  <c:v>0.54603404192283456</c:v>
                </c:pt>
                <c:pt idx="55">
                  <c:v>1.713359331090905</c:v>
                </c:pt>
                <c:pt idx="56">
                  <c:v>2.5858496698520361</c:v>
                </c:pt>
                <c:pt idx="57">
                  <c:v>6.2983150445368556</c:v>
                </c:pt>
                <c:pt idx="58">
                  <c:v>3.5156808690679142</c:v>
                </c:pt>
                <c:pt idx="59">
                  <c:v>24.595236845001402</c:v>
                </c:pt>
                <c:pt idx="60">
                  <c:v>21.015954881947387</c:v>
                </c:pt>
                <c:pt idx="61">
                  <c:v>19.174861921636602</c:v>
                </c:pt>
                <c:pt idx="62">
                  <c:v>2.0300728983273899</c:v>
                </c:pt>
                <c:pt idx="63">
                  <c:v>0.6869742475340016</c:v>
                </c:pt>
                <c:pt idx="64">
                  <c:v>2.92610676246376</c:v>
                </c:pt>
                <c:pt idx="65">
                  <c:v>1.2514037687192034</c:v>
                </c:pt>
                <c:pt idx="66">
                  <c:v>9.7827919087661517</c:v>
                </c:pt>
              </c:numCache>
            </c:numRef>
          </c:val>
        </c:ser>
        <c:ser>
          <c:idx val="6"/>
          <c:order val="6"/>
          <c:tx>
            <c:strRef>
              <c:f>'PISA 2012 Maths'!$H$2</c:f>
              <c:strCache>
                <c:ptCount val="1"/>
                <c:pt idx="0">
                  <c:v>Level 6</c:v>
                </c:pt>
              </c:strCache>
            </c:strRef>
          </c:tx>
          <c:cat>
            <c:strRef>
              <c:f>'PISA 2012 Maths'!$A$3:$A$69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Maths'!$H$3:$H$69</c:f>
              <c:numCache>
                <c:formatCode>0.0</c:formatCode>
                <c:ptCount val="67"/>
                <c:pt idx="0">
                  <c:v>4.2946795326901794</c:v>
                </c:pt>
                <c:pt idx="1">
                  <c:v>3.2663365364344252</c:v>
                </c:pt>
                <c:pt idx="2">
                  <c:v>6.1230531874766694</c:v>
                </c:pt>
                <c:pt idx="3">
                  <c:v>4.3217838052687343</c:v>
                </c:pt>
                <c:pt idx="4">
                  <c:v>0.12921138099153492</c:v>
                </c:pt>
                <c:pt idx="5">
                  <c:v>3.2336972315302552</c:v>
                </c:pt>
                <c:pt idx="6">
                  <c:v>1.6569573696648268</c:v>
                </c:pt>
                <c:pt idx="7">
                  <c:v>3.5912886952050775</c:v>
                </c:pt>
                <c:pt idx="8">
                  <c:v>3.5440998192578044</c:v>
                </c:pt>
                <c:pt idx="9">
                  <c:v>3.1256744577222682</c:v>
                </c:pt>
                <c:pt idx="10">
                  <c:v>4.6817673542629024</c:v>
                </c:pt>
                <c:pt idx="11">
                  <c:v>0.64588529814229545</c:v>
                </c:pt>
                <c:pt idx="12">
                  <c:v>2.1260426840133104</c:v>
                </c:pt>
                <c:pt idx="13">
                  <c:v>2.2663763363173812</c:v>
                </c:pt>
                <c:pt idx="14">
                  <c:v>2.1632335887604999</c:v>
                </c:pt>
                <c:pt idx="15">
                  <c:v>2.1804986735061389</c:v>
                </c:pt>
                <c:pt idx="16">
                  <c:v>2.1601325713817143</c:v>
                </c:pt>
                <c:pt idx="17">
                  <c:v>7.6302577214373324</c:v>
                </c:pt>
                <c:pt idx="18">
                  <c:v>12.12789233810712</c:v>
                </c:pt>
                <c:pt idx="19">
                  <c:v>2.6432811702519912</c:v>
                </c:pt>
                <c:pt idx="20">
                  <c:v>3.5107498166441646E-2</c:v>
                </c:pt>
                <c:pt idx="21">
                  <c:v>4.3619848033287685</c:v>
                </c:pt>
                <c:pt idx="22">
                  <c:v>4.5309909488646598</c:v>
                </c:pt>
                <c:pt idx="23">
                  <c:v>2.0903782773376212</c:v>
                </c:pt>
                <c:pt idx="24">
                  <c:v>4.995922643323401</c:v>
                </c:pt>
                <c:pt idx="25">
                  <c:v>2.118982773741108</c:v>
                </c:pt>
                <c:pt idx="26">
                  <c:v>3.1251255527554629</c:v>
                </c:pt>
                <c:pt idx="27">
                  <c:v>3.4313153185160079</c:v>
                </c:pt>
                <c:pt idx="28">
                  <c:v>1.2751988685670235</c:v>
                </c:pt>
                <c:pt idx="29">
                  <c:v>1.5531568644483917</c:v>
                </c:pt>
                <c:pt idx="30">
                  <c:v>6.7562153334654758</c:v>
                </c:pt>
                <c:pt idx="31">
                  <c:v>1.1991345946699652</c:v>
                </c:pt>
                <c:pt idx="32">
                  <c:v>2.8737707464662812</c:v>
                </c:pt>
                <c:pt idx="33">
                  <c:v>2.1911825829839486</c:v>
                </c:pt>
                <c:pt idx="34">
                  <c:v>3.3073791384477582</c:v>
                </c:pt>
                <c:pt idx="36">
                  <c:v>3.0233147372793864E-2</c:v>
                </c:pt>
                <c:pt idx="37">
                  <c:v>6.4076386863263996E-3</c:v>
                </c:pt>
                <c:pt idx="38">
                  <c:v>4.3882486572262083E-2</c:v>
                </c:pt>
                <c:pt idx="39">
                  <c:v>0.68684680348249638</c:v>
                </c:pt>
                <c:pt idx="40">
                  <c:v>2.4597131205413382E-2</c:v>
                </c:pt>
                <c:pt idx="41">
                  <c:v>6.3373824741108822E-2</c:v>
                </c:pt>
                <c:pt idx="42">
                  <c:v>1.6277424391033621</c:v>
                </c:pt>
                <c:pt idx="43">
                  <c:v>0.64114073828262064</c:v>
                </c:pt>
                <c:pt idx="44">
                  <c:v>12.257951661732648</c:v>
                </c:pt>
                <c:pt idx="45">
                  <c:v>4.3196910968249461E-3</c:v>
                </c:pt>
                <c:pt idx="46">
                  <c:v>7.5859716838281924E-2</c:v>
                </c:pt>
                <c:pt idx="47">
                  <c:v>7.8942699303159336E-2</c:v>
                </c:pt>
                <c:pt idx="48">
                  <c:v>1.5222254983144357</c:v>
                </c:pt>
                <c:pt idx="49">
                  <c:v>7.3988910201678166</c:v>
                </c:pt>
                <c:pt idx="50">
                  <c:v>1.4366214744209878</c:v>
                </c:pt>
                <c:pt idx="51">
                  <c:v>7.5649751283981699</c:v>
                </c:pt>
                <c:pt idx="52">
                  <c:v>0.10840330227300222</c:v>
                </c:pt>
                <c:pt idx="53">
                  <c:v>0.11239801452151106</c:v>
                </c:pt>
                <c:pt idx="54">
                  <c:v>2.6704425364871331E-2</c:v>
                </c:pt>
                <c:pt idx="55">
                  <c:v>0.30642316364227018</c:v>
                </c:pt>
                <c:pt idx="56">
                  <c:v>0.5916559615155127</c:v>
                </c:pt>
                <c:pt idx="57">
                  <c:v>1.4918979183801298</c:v>
                </c:pt>
                <c:pt idx="58">
                  <c:v>1.0552203569823992</c:v>
                </c:pt>
                <c:pt idx="59">
                  <c:v>30.828114107356132</c:v>
                </c:pt>
                <c:pt idx="60">
                  <c:v>19.023353950190188</c:v>
                </c:pt>
                <c:pt idx="61">
                  <c:v>18.025641938328786</c:v>
                </c:pt>
                <c:pt idx="62">
                  <c:v>0.53841879532499359</c:v>
                </c:pt>
                <c:pt idx="63">
                  <c:v>0.10091520463380009</c:v>
                </c:pt>
                <c:pt idx="64">
                  <c:v>0.54898411964303662</c:v>
                </c:pt>
                <c:pt idx="65">
                  <c:v>0.1209707035565013</c:v>
                </c:pt>
                <c:pt idx="66">
                  <c:v>3.4776854606309677</c:v>
                </c:pt>
              </c:numCache>
            </c:numRef>
          </c:val>
        </c:ser>
        <c:gapWidth val="24"/>
        <c:overlap val="100"/>
        <c:axId val="159140480"/>
        <c:axId val="52920704"/>
      </c:barChart>
      <c:catAx>
        <c:axId val="159140480"/>
        <c:scaling>
          <c:orientation val="maxMin"/>
        </c:scaling>
        <c:axPos val="l"/>
        <c:tickLblPos val="nextTo"/>
        <c:crossAx val="52920704"/>
        <c:crosses val="autoZero"/>
        <c:auto val="1"/>
        <c:lblAlgn val="ctr"/>
        <c:lblOffset val="100"/>
        <c:tickLblSkip val="1"/>
      </c:catAx>
      <c:valAx>
        <c:axId val="52920704"/>
        <c:scaling>
          <c:orientation val="minMax"/>
        </c:scaling>
        <c:axPos val="t"/>
        <c:majorGridlines/>
        <c:numFmt formatCode="0%" sourceLinked="1"/>
        <c:tickLblPos val="nextTo"/>
        <c:crossAx val="159140480"/>
        <c:crosses val="autoZero"/>
        <c:crossBetween val="between"/>
      </c:valAx>
    </c:plotArea>
    <c:legend>
      <c:legendPos val="r"/>
      <c:layout>
        <c:manualLayout>
          <c:xMode val="edge"/>
          <c:yMode val="edge"/>
          <c:x val="0.79941514976726502"/>
          <c:y val="0.69090087739032713"/>
          <c:w val="0.17787048339570841"/>
          <c:h val="0.18200776902887139"/>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chart>
    <c:plotArea>
      <c:layout/>
      <c:barChart>
        <c:barDir val="bar"/>
        <c:grouping val="percentStacked"/>
        <c:ser>
          <c:idx val="0"/>
          <c:order val="0"/>
          <c:tx>
            <c:strRef>
              <c:f>'PISA 2012 Science'!$B$2</c:f>
              <c:strCache>
                <c:ptCount val="1"/>
                <c:pt idx="0">
                  <c:v>Below Level 1</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Science'!$B$3:$B$69</c:f>
              <c:numCache>
                <c:formatCode>0.0</c:formatCode>
                <c:ptCount val="67"/>
                <c:pt idx="0">
                  <c:v>3.4308208595859142</c:v>
                </c:pt>
                <c:pt idx="1">
                  <c:v>3.6152831847508704</c:v>
                </c:pt>
                <c:pt idx="2">
                  <c:v>5.8862466354059704</c:v>
                </c:pt>
                <c:pt idx="3">
                  <c:v>2.4163009072487767</c:v>
                </c:pt>
                <c:pt idx="4">
                  <c:v>8.1416850413940089</c:v>
                </c:pt>
                <c:pt idx="5">
                  <c:v>3.32298515206671</c:v>
                </c:pt>
                <c:pt idx="6">
                  <c:v>4.7042492642829794</c:v>
                </c:pt>
                <c:pt idx="7">
                  <c:v>0.5420487000932217</c:v>
                </c:pt>
                <c:pt idx="8">
                  <c:v>1.7801773269432963</c:v>
                </c:pt>
                <c:pt idx="9">
                  <c:v>6.1071674330749968</c:v>
                </c:pt>
                <c:pt idx="10">
                  <c:v>2.9021229443443515</c:v>
                </c:pt>
                <c:pt idx="11">
                  <c:v>7.435126698398693</c:v>
                </c:pt>
                <c:pt idx="12">
                  <c:v>4.0705325036554765</c:v>
                </c:pt>
                <c:pt idx="13">
                  <c:v>7.9740668777232608</c:v>
                </c:pt>
                <c:pt idx="14">
                  <c:v>2.5620291622082667</c:v>
                </c:pt>
                <c:pt idx="15">
                  <c:v>11.221069154049999</c:v>
                </c:pt>
                <c:pt idx="16">
                  <c:v>4.8789691341059171</c:v>
                </c:pt>
                <c:pt idx="17">
                  <c:v>2.0189188942065233</c:v>
                </c:pt>
                <c:pt idx="18">
                  <c:v>1.1772047797889522</c:v>
                </c:pt>
                <c:pt idx="19">
                  <c:v>7.1592420907057024</c:v>
                </c:pt>
                <c:pt idx="20">
                  <c:v>12.59251780621517</c:v>
                </c:pt>
                <c:pt idx="21">
                  <c:v>3.0698197928196351</c:v>
                </c:pt>
                <c:pt idx="22">
                  <c:v>4.6673645013578655</c:v>
                </c:pt>
                <c:pt idx="23">
                  <c:v>6.0006524069459486</c:v>
                </c:pt>
                <c:pt idx="24">
                  <c:v>1.3017605600350939</c:v>
                </c:pt>
                <c:pt idx="25">
                  <c:v>4.7242325612660645</c:v>
                </c:pt>
                <c:pt idx="26">
                  <c:v>9.2353819968441879</c:v>
                </c:pt>
                <c:pt idx="27">
                  <c:v>2.4466244400628208</c:v>
                </c:pt>
                <c:pt idx="28">
                  <c:v>3.683980241687844</c:v>
                </c:pt>
                <c:pt idx="29">
                  <c:v>7.2518763889427111</c:v>
                </c:pt>
                <c:pt idx="30">
                  <c:v>2.9926851676527577</c:v>
                </c:pt>
                <c:pt idx="31">
                  <c:v>4.4307402911357014</c:v>
                </c:pt>
                <c:pt idx="32">
                  <c:v>4.2531749766170046</c:v>
                </c:pt>
                <c:pt idx="33">
                  <c:v>4.1509022542108545</c:v>
                </c:pt>
                <c:pt idx="34">
                  <c:v>4.7692145167747642</c:v>
                </c:pt>
                <c:pt idx="36">
                  <c:v>23.527456243300787</c:v>
                </c:pt>
                <c:pt idx="37">
                  <c:v>19.822833733523503</c:v>
                </c:pt>
                <c:pt idx="38">
                  <c:v>18.615540383201829</c:v>
                </c:pt>
                <c:pt idx="39">
                  <c:v>14.402186554502807</c:v>
                </c:pt>
                <c:pt idx="40">
                  <c:v>19.815878682623531</c:v>
                </c:pt>
                <c:pt idx="41">
                  <c:v>8.6172695277030833</c:v>
                </c:pt>
                <c:pt idx="42">
                  <c:v>3.2495661614408475</c:v>
                </c:pt>
                <c:pt idx="43">
                  <c:v>14.379003598619805</c:v>
                </c:pt>
                <c:pt idx="44">
                  <c:v>1.1859486843158125</c:v>
                </c:pt>
                <c:pt idx="45">
                  <c:v>24.677605637934143</c:v>
                </c:pt>
                <c:pt idx="46">
                  <c:v>18.16157076154354</c:v>
                </c:pt>
                <c:pt idx="47">
                  <c:v>11.289877554050545</c:v>
                </c:pt>
                <c:pt idx="48">
                  <c:v>1.8350367635721208</c:v>
                </c:pt>
                <c:pt idx="49">
                  <c:v>0.77780817406863156</c:v>
                </c:pt>
                <c:pt idx="50">
                  <c:v>3.3501342842591946</c:v>
                </c:pt>
                <c:pt idx="51">
                  <c:v>1.3563829321337881</c:v>
                </c:pt>
                <c:pt idx="52">
                  <c:v>14.466721027574614</c:v>
                </c:pt>
                <c:pt idx="53">
                  <c:v>18.682144680771163</c:v>
                </c:pt>
                <c:pt idx="54">
                  <c:v>31.456231971653189</c:v>
                </c:pt>
                <c:pt idx="55">
                  <c:v>34.647064158599044</c:v>
                </c:pt>
                <c:pt idx="56">
                  <c:v>8.6806973115615875</c:v>
                </c:pt>
                <c:pt idx="57">
                  <c:v>3.6476479441575451</c:v>
                </c:pt>
                <c:pt idx="58">
                  <c:v>10.304660246823676</c:v>
                </c:pt>
                <c:pt idx="59">
                  <c:v>0.31934537565382798</c:v>
                </c:pt>
                <c:pt idx="60">
                  <c:v>2.1879804782330492</c:v>
                </c:pt>
                <c:pt idx="61">
                  <c:v>1.5800704891342041</c:v>
                </c:pt>
                <c:pt idx="62">
                  <c:v>6.989043614922009</c:v>
                </c:pt>
                <c:pt idx="63">
                  <c:v>21.332936087815359</c:v>
                </c:pt>
                <c:pt idx="64">
                  <c:v>11.338329016537195</c:v>
                </c:pt>
                <c:pt idx="65">
                  <c:v>19.678718594284266</c:v>
                </c:pt>
                <c:pt idx="66">
                  <c:v>0.85925955280562194</c:v>
                </c:pt>
              </c:numCache>
            </c:numRef>
          </c:val>
        </c:ser>
        <c:ser>
          <c:idx val="1"/>
          <c:order val="1"/>
          <c:tx>
            <c:strRef>
              <c:f>'PISA 2012 Science'!$C$2</c:f>
              <c:strCache>
                <c:ptCount val="1"/>
                <c:pt idx="0">
                  <c:v>Level 1</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Science'!$C$3:$C$69</c:f>
              <c:numCache>
                <c:formatCode>0.0</c:formatCode>
                <c:ptCount val="67"/>
                <c:pt idx="0">
                  <c:v>10.214972884095998</c:v>
                </c:pt>
                <c:pt idx="1">
                  <c:v>12.168763217247172</c:v>
                </c:pt>
                <c:pt idx="2">
                  <c:v>11.827158220245883</c:v>
                </c:pt>
                <c:pt idx="3">
                  <c:v>7.9999936043589113</c:v>
                </c:pt>
                <c:pt idx="4">
                  <c:v>26.346025138062032</c:v>
                </c:pt>
                <c:pt idx="5">
                  <c:v>10.457983543776374</c:v>
                </c:pt>
                <c:pt idx="6">
                  <c:v>11.98657506717797</c:v>
                </c:pt>
                <c:pt idx="7">
                  <c:v>4.4954169062331495</c:v>
                </c:pt>
                <c:pt idx="8">
                  <c:v>5.912826335321455</c:v>
                </c:pt>
                <c:pt idx="9">
                  <c:v>12.633288611334331</c:v>
                </c:pt>
                <c:pt idx="10">
                  <c:v>9.3121847199639749</c:v>
                </c:pt>
                <c:pt idx="11">
                  <c:v>18.081485424476131</c:v>
                </c:pt>
                <c:pt idx="12">
                  <c:v>13.972913692362079</c:v>
                </c:pt>
                <c:pt idx="13">
                  <c:v>16.016667255982433</c:v>
                </c:pt>
                <c:pt idx="14">
                  <c:v>8.5283612309916119</c:v>
                </c:pt>
                <c:pt idx="15">
                  <c:v>17.662549018884089</c:v>
                </c:pt>
                <c:pt idx="16">
                  <c:v>13.816660831119806</c:v>
                </c:pt>
                <c:pt idx="17">
                  <c:v>6.4374195466440236</c:v>
                </c:pt>
                <c:pt idx="18">
                  <c:v>5.4533142368963645</c:v>
                </c:pt>
                <c:pt idx="19">
                  <c:v>15.059578474059204</c:v>
                </c:pt>
                <c:pt idx="20">
                  <c:v>34.423697915426345</c:v>
                </c:pt>
                <c:pt idx="21">
                  <c:v>10.054553897747168</c:v>
                </c:pt>
                <c:pt idx="22">
                  <c:v>11.594717484916961</c:v>
                </c:pt>
                <c:pt idx="23">
                  <c:v>13.642970685835648</c:v>
                </c:pt>
                <c:pt idx="24">
                  <c:v>7.7088354348583774</c:v>
                </c:pt>
                <c:pt idx="25">
                  <c:v>14.265460733456512</c:v>
                </c:pt>
                <c:pt idx="26">
                  <c:v>17.619526364989159</c:v>
                </c:pt>
                <c:pt idx="27">
                  <c:v>10.433581147274419</c:v>
                </c:pt>
                <c:pt idx="28">
                  <c:v>12.014454568007809</c:v>
                </c:pt>
                <c:pt idx="29">
                  <c:v>14.979381413153762</c:v>
                </c:pt>
                <c:pt idx="30">
                  <c:v>9.8292579734613668</c:v>
                </c:pt>
                <c:pt idx="31">
                  <c:v>21.923571026257164</c:v>
                </c:pt>
                <c:pt idx="32">
                  <c:v>10.716014630013492</c:v>
                </c:pt>
                <c:pt idx="33">
                  <c:v>13.985996736721187</c:v>
                </c:pt>
                <c:pt idx="34">
                  <c:v>12.987551776695229</c:v>
                </c:pt>
                <c:pt idx="36">
                  <c:v>29.572118416872495</c:v>
                </c:pt>
                <c:pt idx="37">
                  <c:v>31.039218232171589</c:v>
                </c:pt>
                <c:pt idx="38">
                  <c:v>35.096657503042444</c:v>
                </c:pt>
                <c:pt idx="39">
                  <c:v>22.497521643733549</c:v>
                </c:pt>
                <c:pt idx="40">
                  <c:v>36.335307209535813</c:v>
                </c:pt>
                <c:pt idx="41">
                  <c:v>30.718613714521066</c:v>
                </c:pt>
                <c:pt idx="42">
                  <c:v>14.043896183902413</c:v>
                </c:pt>
                <c:pt idx="43">
                  <c:v>23.656028343953963</c:v>
                </c:pt>
                <c:pt idx="44">
                  <c:v>4.3762819804977804</c:v>
                </c:pt>
                <c:pt idx="45">
                  <c:v>41.924333977108439</c:v>
                </c:pt>
                <c:pt idx="46">
                  <c:v>31.394402547736899</c:v>
                </c:pt>
                <c:pt idx="47">
                  <c:v>30.656466177015531</c:v>
                </c:pt>
                <c:pt idx="48">
                  <c:v>10.525096835876822</c:v>
                </c:pt>
                <c:pt idx="49">
                  <c:v>9.6230545002664041</c:v>
                </c:pt>
                <c:pt idx="50">
                  <c:v>12.726721642845908</c:v>
                </c:pt>
                <c:pt idx="51">
                  <c:v>7.3937201707477005</c:v>
                </c:pt>
                <c:pt idx="52">
                  <c:v>31.039207654909202</c:v>
                </c:pt>
                <c:pt idx="53">
                  <c:v>32.008248413220294</c:v>
                </c:pt>
                <c:pt idx="54">
                  <c:v>37.018537753493099</c:v>
                </c:pt>
                <c:pt idx="55">
                  <c:v>27.96876255519447</c:v>
                </c:pt>
                <c:pt idx="56">
                  <c:v>28.652960937968263</c:v>
                </c:pt>
                <c:pt idx="57">
                  <c:v>15.106374360120258</c:v>
                </c:pt>
                <c:pt idx="58">
                  <c:v>24.680507391606952</c:v>
                </c:pt>
                <c:pt idx="59">
                  <c:v>2.416323454767602</c:v>
                </c:pt>
                <c:pt idx="60">
                  <c:v>7.4037299489949824</c:v>
                </c:pt>
                <c:pt idx="61">
                  <c:v>8.2336887631872155</c:v>
                </c:pt>
                <c:pt idx="62">
                  <c:v>26.610822615790791</c:v>
                </c:pt>
                <c:pt idx="63">
                  <c:v>33.990707752673174</c:v>
                </c:pt>
                <c:pt idx="64">
                  <c:v>23.81828889327435</c:v>
                </c:pt>
                <c:pt idx="65">
                  <c:v>27.239412660298999</c:v>
                </c:pt>
                <c:pt idx="66">
                  <c:v>5.8272821173792755</c:v>
                </c:pt>
              </c:numCache>
            </c:numRef>
          </c:val>
        </c:ser>
        <c:ser>
          <c:idx val="2"/>
          <c:order val="2"/>
          <c:tx>
            <c:strRef>
              <c:f>'PISA 2012 Science'!$D$2</c:f>
              <c:strCache>
                <c:ptCount val="1"/>
                <c:pt idx="0">
                  <c:v>Level 2</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Science'!$D$3:$D$69</c:f>
              <c:numCache>
                <c:formatCode>0.0</c:formatCode>
                <c:ptCount val="67"/>
                <c:pt idx="0">
                  <c:v>21.492784264777782</c:v>
                </c:pt>
                <c:pt idx="1">
                  <c:v>24.337187705584718</c:v>
                </c:pt>
                <c:pt idx="2">
                  <c:v>21.514212946061189</c:v>
                </c:pt>
                <c:pt idx="3">
                  <c:v>20.963574103469529</c:v>
                </c:pt>
                <c:pt idx="4">
                  <c:v>34.584074557334176</c:v>
                </c:pt>
                <c:pt idx="5">
                  <c:v>24.698468037351226</c:v>
                </c:pt>
                <c:pt idx="6">
                  <c:v>25.65105388552853</c:v>
                </c:pt>
                <c:pt idx="7">
                  <c:v>18.950654247007929</c:v>
                </c:pt>
                <c:pt idx="8">
                  <c:v>16.792522631517411</c:v>
                </c:pt>
                <c:pt idx="9">
                  <c:v>22.879561760620035</c:v>
                </c:pt>
                <c:pt idx="10">
                  <c:v>20.530963641840831</c:v>
                </c:pt>
                <c:pt idx="11">
                  <c:v>31.020415553211887</c:v>
                </c:pt>
                <c:pt idx="12">
                  <c:v>26.415377927973449</c:v>
                </c:pt>
                <c:pt idx="13">
                  <c:v>27.465514115438889</c:v>
                </c:pt>
                <c:pt idx="14">
                  <c:v>22.043525274497529</c:v>
                </c:pt>
                <c:pt idx="15">
                  <c:v>24.817676056228841</c:v>
                </c:pt>
                <c:pt idx="16">
                  <c:v>26.042409578633094</c:v>
                </c:pt>
                <c:pt idx="17">
                  <c:v>16.319934713954783</c:v>
                </c:pt>
                <c:pt idx="18">
                  <c:v>18.040548128743414</c:v>
                </c:pt>
                <c:pt idx="19">
                  <c:v>24.201960497986835</c:v>
                </c:pt>
                <c:pt idx="20">
                  <c:v>36.964004608499494</c:v>
                </c:pt>
                <c:pt idx="21">
                  <c:v>20.134583332499435</c:v>
                </c:pt>
                <c:pt idx="22">
                  <c:v>21.712948739066491</c:v>
                </c:pt>
                <c:pt idx="23">
                  <c:v>24.834289063114095</c:v>
                </c:pt>
                <c:pt idx="24">
                  <c:v>22.544035795413393</c:v>
                </c:pt>
                <c:pt idx="25">
                  <c:v>27.274868759164931</c:v>
                </c:pt>
                <c:pt idx="26">
                  <c:v>27.013553325399091</c:v>
                </c:pt>
                <c:pt idx="27">
                  <c:v>24.512220646017628</c:v>
                </c:pt>
                <c:pt idx="28">
                  <c:v>27.296406778284602</c:v>
                </c:pt>
                <c:pt idx="29">
                  <c:v>26.21911747147869</c:v>
                </c:pt>
                <c:pt idx="30">
                  <c:v>22.839674493887891</c:v>
                </c:pt>
                <c:pt idx="31">
                  <c:v>35.443691855277017</c:v>
                </c:pt>
                <c:pt idx="32">
                  <c:v>22.438024294210454</c:v>
                </c:pt>
                <c:pt idx="33">
                  <c:v>26.653444944914128</c:v>
                </c:pt>
                <c:pt idx="34">
                  <c:v>24.548354150576227</c:v>
                </c:pt>
                <c:pt idx="36">
                  <c:v>28.534629848671589</c:v>
                </c:pt>
                <c:pt idx="37">
                  <c:v>31.101966177142131</c:v>
                </c:pt>
                <c:pt idx="38">
                  <c:v>30.726803315637817</c:v>
                </c:pt>
                <c:pt idx="39">
                  <c:v>26.317516530150229</c:v>
                </c:pt>
                <c:pt idx="40">
                  <c:v>30.792473588838888</c:v>
                </c:pt>
                <c:pt idx="41">
                  <c:v>39.196974570833753</c:v>
                </c:pt>
                <c:pt idx="42">
                  <c:v>29.085280690718989</c:v>
                </c:pt>
                <c:pt idx="43">
                  <c:v>30.323473711929466</c:v>
                </c:pt>
                <c:pt idx="44">
                  <c:v>13.027110350968332</c:v>
                </c:pt>
                <c:pt idx="45">
                  <c:v>26.281882475441982</c:v>
                </c:pt>
                <c:pt idx="46">
                  <c:v>32.221045911953539</c:v>
                </c:pt>
                <c:pt idx="47">
                  <c:v>36.790217581285596</c:v>
                </c:pt>
                <c:pt idx="48">
                  <c:v>28.175366468127809</c:v>
                </c:pt>
                <c:pt idx="49">
                  <c:v>21.989265615351286</c:v>
                </c:pt>
                <c:pt idx="50">
                  <c:v>27.615556548521646</c:v>
                </c:pt>
                <c:pt idx="51">
                  <c:v>22.229784446118288</c:v>
                </c:pt>
                <c:pt idx="52">
                  <c:v>33.894256996995473</c:v>
                </c:pt>
                <c:pt idx="53">
                  <c:v>29.673714913942717</c:v>
                </c:pt>
                <c:pt idx="54">
                  <c:v>23.483280495654515</c:v>
                </c:pt>
                <c:pt idx="55">
                  <c:v>19.648003339990289</c:v>
                </c:pt>
                <c:pt idx="56">
                  <c:v>34.562500794672161</c:v>
                </c:pt>
                <c:pt idx="57">
                  <c:v>30.130950223293951</c:v>
                </c:pt>
                <c:pt idx="58">
                  <c:v>32.368598038840162</c:v>
                </c:pt>
                <c:pt idx="59">
                  <c:v>10.020867339172334</c:v>
                </c:pt>
                <c:pt idx="60">
                  <c:v>16.740898748787227</c:v>
                </c:pt>
                <c:pt idx="61">
                  <c:v>20.790147587259089</c:v>
                </c:pt>
                <c:pt idx="62">
                  <c:v>37.512408863371171</c:v>
                </c:pt>
                <c:pt idx="63">
                  <c:v>31.052115510884253</c:v>
                </c:pt>
                <c:pt idx="64">
                  <c:v>29.900504696960848</c:v>
                </c:pt>
                <c:pt idx="65">
                  <c:v>29.315791120617735</c:v>
                </c:pt>
                <c:pt idx="66">
                  <c:v>20.684948623895291</c:v>
                </c:pt>
              </c:numCache>
            </c:numRef>
          </c:val>
        </c:ser>
        <c:ser>
          <c:idx val="3"/>
          <c:order val="3"/>
          <c:tx>
            <c:strRef>
              <c:f>'PISA 2012 Science'!$E$2</c:f>
              <c:strCache>
                <c:ptCount val="1"/>
                <c:pt idx="0">
                  <c:v>Level 3</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Science'!$E$3:$E$69</c:f>
              <c:numCache>
                <c:formatCode>0.0</c:formatCode>
                <c:ptCount val="67"/>
                <c:pt idx="0">
                  <c:v>28.530212628562087</c:v>
                </c:pt>
                <c:pt idx="1">
                  <c:v>30.112760776900693</c:v>
                </c:pt>
                <c:pt idx="2">
                  <c:v>28.727890719211931</c:v>
                </c:pt>
                <c:pt idx="3">
                  <c:v>31.974078962069491</c:v>
                </c:pt>
                <c:pt idx="4">
                  <c:v>22.374079511099005</c:v>
                </c:pt>
                <c:pt idx="5">
                  <c:v>31.670916519014131</c:v>
                </c:pt>
                <c:pt idx="6">
                  <c:v>31.270217509168877</c:v>
                </c:pt>
                <c:pt idx="7">
                  <c:v>34.452281349539426</c:v>
                </c:pt>
                <c:pt idx="8">
                  <c:v>29.607980151268869</c:v>
                </c:pt>
                <c:pt idx="9">
                  <c:v>29.166854185864715</c:v>
                </c:pt>
                <c:pt idx="10">
                  <c:v>28.922001695618739</c:v>
                </c:pt>
                <c:pt idx="11">
                  <c:v>28.796980109244895</c:v>
                </c:pt>
                <c:pt idx="12">
                  <c:v>30.899495095816135</c:v>
                </c:pt>
                <c:pt idx="13">
                  <c:v>27.154569390199217</c:v>
                </c:pt>
                <c:pt idx="14">
                  <c:v>31.145274816178425</c:v>
                </c:pt>
                <c:pt idx="15">
                  <c:v>24.37324224193981</c:v>
                </c:pt>
                <c:pt idx="16">
                  <c:v>30.119509778722289</c:v>
                </c:pt>
                <c:pt idx="17">
                  <c:v>27.533960272200691</c:v>
                </c:pt>
                <c:pt idx="18">
                  <c:v>33.564568925862396</c:v>
                </c:pt>
                <c:pt idx="19">
                  <c:v>26.215320485411787</c:v>
                </c:pt>
                <c:pt idx="20">
                  <c:v>13.774351833931741</c:v>
                </c:pt>
                <c:pt idx="21">
                  <c:v>29.133406859954611</c:v>
                </c:pt>
                <c:pt idx="22">
                  <c:v>26.366992891414597</c:v>
                </c:pt>
                <c:pt idx="23">
                  <c:v>28.947247934059821</c:v>
                </c:pt>
                <c:pt idx="24">
                  <c:v>33.146565255664875</c:v>
                </c:pt>
                <c:pt idx="25">
                  <c:v>31.359389560156721</c:v>
                </c:pt>
                <c:pt idx="26">
                  <c:v>26.218328137765589</c:v>
                </c:pt>
                <c:pt idx="27">
                  <c:v>30.048103532542449</c:v>
                </c:pt>
                <c:pt idx="28">
                  <c:v>32.795776814557321</c:v>
                </c:pt>
                <c:pt idx="29">
                  <c:v>28.008281293444544</c:v>
                </c:pt>
                <c:pt idx="30">
                  <c:v>31.31770641129286</c:v>
                </c:pt>
                <c:pt idx="31">
                  <c:v>25.058011006378081</c:v>
                </c:pt>
                <c:pt idx="32">
                  <c:v>28.424416195532427</c:v>
                </c:pt>
                <c:pt idx="33">
                  <c:v>28.929022700274729</c:v>
                </c:pt>
                <c:pt idx="34">
                  <c:v>28.827599324650901</c:v>
                </c:pt>
                <c:pt idx="36">
                  <c:v>14.392143920811408</c:v>
                </c:pt>
                <c:pt idx="37">
                  <c:v>14.789366438208107</c:v>
                </c:pt>
                <c:pt idx="38">
                  <c:v>12.493132794336457</c:v>
                </c:pt>
                <c:pt idx="39">
                  <c:v>22.496567625176027</c:v>
                </c:pt>
                <c:pt idx="40">
                  <c:v>11.019543703990841</c:v>
                </c:pt>
                <c:pt idx="41">
                  <c:v>17.780554987888578</c:v>
                </c:pt>
                <c:pt idx="42">
                  <c:v>31.440953433069186</c:v>
                </c:pt>
                <c:pt idx="43">
                  <c:v>21.268923281161022</c:v>
                </c:pt>
                <c:pt idx="44">
                  <c:v>29.831069080172743</c:v>
                </c:pt>
                <c:pt idx="45">
                  <c:v>6.5159012610753981</c:v>
                </c:pt>
                <c:pt idx="46">
                  <c:v>14.972403220313074</c:v>
                </c:pt>
                <c:pt idx="47">
                  <c:v>17.801330467470137</c:v>
                </c:pt>
                <c:pt idx="48">
                  <c:v>35.120774142632101</c:v>
                </c:pt>
                <c:pt idx="49">
                  <c:v>30.762047042629835</c:v>
                </c:pt>
                <c:pt idx="50">
                  <c:v>32.85985212662532</c:v>
                </c:pt>
                <c:pt idx="51">
                  <c:v>36.188103561845324</c:v>
                </c:pt>
                <c:pt idx="52">
                  <c:v>16.53445591978074</c:v>
                </c:pt>
                <c:pt idx="53">
                  <c:v>15.428646429297812</c:v>
                </c:pt>
                <c:pt idx="54">
                  <c:v>7.0459983022174395</c:v>
                </c:pt>
                <c:pt idx="55">
                  <c:v>11.220679597234763</c:v>
                </c:pt>
                <c:pt idx="56">
                  <c:v>21.006729462390087</c:v>
                </c:pt>
                <c:pt idx="57">
                  <c:v>31.184916662140775</c:v>
                </c:pt>
                <c:pt idx="58">
                  <c:v>22.844044864348781</c:v>
                </c:pt>
                <c:pt idx="59">
                  <c:v>24.564011214445088</c:v>
                </c:pt>
                <c:pt idx="60">
                  <c:v>23.959820054126723</c:v>
                </c:pt>
                <c:pt idx="61">
                  <c:v>33.727519183860608</c:v>
                </c:pt>
                <c:pt idx="62">
                  <c:v>21.573541695538442</c:v>
                </c:pt>
                <c:pt idx="63">
                  <c:v>11.691274995243264</c:v>
                </c:pt>
                <c:pt idx="64">
                  <c:v>22.341232761585189</c:v>
                </c:pt>
                <c:pt idx="65">
                  <c:v>17.076313727035327</c:v>
                </c:pt>
                <c:pt idx="66">
                  <c:v>37.530242112435268</c:v>
                </c:pt>
              </c:numCache>
            </c:numRef>
          </c:val>
        </c:ser>
        <c:ser>
          <c:idx val="4"/>
          <c:order val="4"/>
          <c:tx>
            <c:strRef>
              <c:f>'PISA 2012 Science'!$F$2</c:f>
              <c:strCache>
                <c:ptCount val="1"/>
                <c:pt idx="0">
                  <c:v>Level 4</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Science'!$F$3:$F$69</c:f>
              <c:numCache>
                <c:formatCode>0.0</c:formatCode>
                <c:ptCount val="67"/>
                <c:pt idx="0">
                  <c:v>22.774615388504927</c:v>
                </c:pt>
                <c:pt idx="1">
                  <c:v>21.912074128207205</c:v>
                </c:pt>
                <c:pt idx="2">
                  <c:v>22.986590870317801</c:v>
                </c:pt>
                <c:pt idx="3">
                  <c:v>25.334625529856307</c:v>
                </c:pt>
                <c:pt idx="4">
                  <c:v>7.5499846102711965</c:v>
                </c:pt>
                <c:pt idx="5">
                  <c:v>22.226200304463589</c:v>
                </c:pt>
                <c:pt idx="6">
                  <c:v>19.63238044879213</c:v>
                </c:pt>
                <c:pt idx="7">
                  <c:v>28.746079664789484</c:v>
                </c:pt>
                <c:pt idx="8">
                  <c:v>28.845586177098561</c:v>
                </c:pt>
                <c:pt idx="9">
                  <c:v>21.312651088944847</c:v>
                </c:pt>
                <c:pt idx="10">
                  <c:v>26.167756578009087</c:v>
                </c:pt>
                <c:pt idx="11">
                  <c:v>12.182793841167816</c:v>
                </c:pt>
                <c:pt idx="12">
                  <c:v>18.716047547004003</c:v>
                </c:pt>
                <c:pt idx="13">
                  <c:v>16.174492883424929</c:v>
                </c:pt>
                <c:pt idx="14">
                  <c:v>24.981126935714489</c:v>
                </c:pt>
                <c:pt idx="15">
                  <c:v>16.095704364233189</c:v>
                </c:pt>
                <c:pt idx="16">
                  <c:v>19.063614974083684</c:v>
                </c:pt>
                <c:pt idx="17">
                  <c:v>29.453720084029197</c:v>
                </c:pt>
                <c:pt idx="18">
                  <c:v>30.080024440678081</c:v>
                </c:pt>
                <c:pt idx="19">
                  <c:v>19.184014340841369</c:v>
                </c:pt>
                <c:pt idx="20">
                  <c:v>2.1073133881512613</c:v>
                </c:pt>
                <c:pt idx="21">
                  <c:v>25.802240127918733</c:v>
                </c:pt>
                <c:pt idx="22">
                  <c:v>22.305309476128805</c:v>
                </c:pt>
                <c:pt idx="23">
                  <c:v>19.029263336185029</c:v>
                </c:pt>
                <c:pt idx="24">
                  <c:v>24.469977058937587</c:v>
                </c:pt>
                <c:pt idx="25">
                  <c:v>17.839790467626965</c:v>
                </c:pt>
                <c:pt idx="26">
                  <c:v>15.039310683825368</c:v>
                </c:pt>
                <c:pt idx="27">
                  <c:v>22.974583872830689</c:v>
                </c:pt>
                <c:pt idx="28">
                  <c:v>19.401843346293539</c:v>
                </c:pt>
                <c:pt idx="29">
                  <c:v>17.197471776824091</c:v>
                </c:pt>
                <c:pt idx="30">
                  <c:v>23.714626344706506</c:v>
                </c:pt>
                <c:pt idx="31">
                  <c:v>11.342578185870448</c:v>
                </c:pt>
                <c:pt idx="32">
                  <c:v>22.978418306327026</c:v>
                </c:pt>
                <c:pt idx="33">
                  <c:v>18.817958891554408</c:v>
                </c:pt>
                <c:pt idx="34">
                  <c:v>20.483401447160656</c:v>
                </c:pt>
                <c:pt idx="36">
                  <c:v>3.56256082955335</c:v>
                </c:pt>
                <c:pt idx="37">
                  <c:v>3.0049948535588591</c:v>
                </c:pt>
                <c:pt idx="38">
                  <c:v>2.7695868857670196</c:v>
                </c:pt>
                <c:pt idx="39">
                  <c:v>11.201179625515048</c:v>
                </c:pt>
                <c:pt idx="40">
                  <c:v>1.898716082943436</c:v>
                </c:pt>
                <c:pt idx="41">
                  <c:v>3.4481854976580983</c:v>
                </c:pt>
                <c:pt idx="42">
                  <c:v>17.603150581438175</c:v>
                </c:pt>
                <c:pt idx="43">
                  <c:v>8.4123527256625188</c:v>
                </c:pt>
                <c:pt idx="44">
                  <c:v>34.898888798389365</c:v>
                </c:pt>
                <c:pt idx="45">
                  <c:v>0.5959569573431106</c:v>
                </c:pt>
                <c:pt idx="46">
                  <c:v>3.004189409087247</c:v>
                </c:pt>
                <c:pt idx="47">
                  <c:v>3.2662526614385787</c:v>
                </c:pt>
                <c:pt idx="48">
                  <c:v>19.969073402898431</c:v>
                </c:pt>
                <c:pt idx="49">
                  <c:v>26.714605049740399</c:v>
                </c:pt>
                <c:pt idx="50">
                  <c:v>18.343828105519343</c:v>
                </c:pt>
                <c:pt idx="51">
                  <c:v>26.156518392454778</c:v>
                </c:pt>
                <c:pt idx="52">
                  <c:v>3.7370104295928308</c:v>
                </c:pt>
                <c:pt idx="53">
                  <c:v>3.8239083685940192</c:v>
                </c:pt>
                <c:pt idx="54">
                  <c:v>0.95863985033546972</c:v>
                </c:pt>
                <c:pt idx="55">
                  <c:v>5.054828116263355</c:v>
                </c:pt>
                <c:pt idx="56">
                  <c:v>6.1799014334340123</c:v>
                </c:pt>
                <c:pt idx="57">
                  <c:v>15.678157809155921</c:v>
                </c:pt>
                <c:pt idx="58">
                  <c:v>8.108866444165761</c:v>
                </c:pt>
                <c:pt idx="59">
                  <c:v>35.453876293583725</c:v>
                </c:pt>
                <c:pt idx="60">
                  <c:v>26.993959876701005</c:v>
                </c:pt>
                <c:pt idx="61">
                  <c:v>27.328576921841229</c:v>
                </c:pt>
                <c:pt idx="62">
                  <c:v>6.3936810988417152</c:v>
                </c:pt>
                <c:pt idx="63">
                  <c:v>1.8233471581741458</c:v>
                </c:pt>
                <c:pt idx="64">
                  <c:v>10.069763287217459</c:v>
                </c:pt>
                <c:pt idx="65">
                  <c:v>5.6450200989364365</c:v>
                </c:pt>
                <c:pt idx="66">
                  <c:v>26.983200775863217</c:v>
                </c:pt>
              </c:numCache>
            </c:numRef>
          </c:val>
        </c:ser>
        <c:ser>
          <c:idx val="5"/>
          <c:order val="5"/>
          <c:tx>
            <c:strRef>
              <c:f>'PISA 2012 Science'!$G$2</c:f>
              <c:strCache>
                <c:ptCount val="1"/>
                <c:pt idx="0">
                  <c:v>Level 5</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Science'!$G$3:$G$69</c:f>
              <c:numCache>
                <c:formatCode>0.0</c:formatCode>
                <c:ptCount val="67"/>
                <c:pt idx="0">
                  <c:v>10.912487390890426</c:v>
                </c:pt>
                <c:pt idx="1">
                  <c:v>7.0114763840555794</c:v>
                </c:pt>
                <c:pt idx="2">
                  <c:v>8.1161385864606252</c:v>
                </c:pt>
                <c:pt idx="3">
                  <c:v>9.4668250841907184</c:v>
                </c:pt>
                <c:pt idx="4">
                  <c:v>0.96273584025533565</c:v>
                </c:pt>
                <c:pt idx="5">
                  <c:v>6.7276237512211834</c:v>
                </c:pt>
                <c:pt idx="6">
                  <c:v>6.0699264594571281</c:v>
                </c:pt>
                <c:pt idx="7">
                  <c:v>11.105367325948146</c:v>
                </c:pt>
                <c:pt idx="8">
                  <c:v>13.851821042900244</c:v>
                </c:pt>
                <c:pt idx="9">
                  <c:v>6.9453826807947934</c:v>
                </c:pt>
                <c:pt idx="10">
                  <c:v>10.574335566358624</c:v>
                </c:pt>
                <c:pt idx="11">
                  <c:v>2.2891019432790856</c:v>
                </c:pt>
                <c:pt idx="12">
                  <c:v>5.4503063189690693</c:v>
                </c:pt>
                <c:pt idx="13">
                  <c:v>4.5647959354774645</c:v>
                </c:pt>
                <c:pt idx="14">
                  <c:v>9.2624386432924304</c:v>
                </c:pt>
                <c:pt idx="15">
                  <c:v>5.211243402142693</c:v>
                </c:pt>
                <c:pt idx="16">
                  <c:v>5.500435730656565</c:v>
                </c:pt>
                <c:pt idx="17">
                  <c:v>14.829043851354324</c:v>
                </c:pt>
                <c:pt idx="18">
                  <c:v>10.568552122418334</c:v>
                </c:pt>
                <c:pt idx="19">
                  <c:v>7.0116767484104239</c:v>
                </c:pt>
                <c:pt idx="20">
                  <c:v>0.13794655197456621</c:v>
                </c:pt>
                <c:pt idx="21">
                  <c:v>10.468498940334808</c:v>
                </c:pt>
                <c:pt idx="22">
                  <c:v>10.688360228832249</c:v>
                </c:pt>
                <c:pt idx="23">
                  <c:v>6.4176736001130834</c:v>
                </c:pt>
                <c:pt idx="24">
                  <c:v>9.125976605661819</c:v>
                </c:pt>
                <c:pt idx="25">
                  <c:v>4.2260633746220924</c:v>
                </c:pt>
                <c:pt idx="26">
                  <c:v>4.2990641297727024</c:v>
                </c:pt>
                <c:pt idx="27">
                  <c:v>8.3736129327375028</c:v>
                </c:pt>
                <c:pt idx="28">
                  <c:v>4.46541110214228</c:v>
                </c:pt>
                <c:pt idx="29">
                  <c:v>5.6065968573684604</c:v>
                </c:pt>
                <c:pt idx="30">
                  <c:v>8.3058230877092747</c:v>
                </c:pt>
                <c:pt idx="31">
                  <c:v>1.7632629318750161</c:v>
                </c:pt>
                <c:pt idx="32">
                  <c:v>9.3482394867216687</c:v>
                </c:pt>
                <c:pt idx="33">
                  <c:v>6.3239082708959753</c:v>
                </c:pt>
                <c:pt idx="34">
                  <c:v>7.2347762786983978</c:v>
                </c:pt>
                <c:pt idx="36">
                  <c:v>0.39002359025691152</c:v>
                </c:pt>
                <c:pt idx="37">
                  <c:v>0.23869205560226592</c:v>
                </c:pt>
                <c:pt idx="38">
                  <c:v>0.29555196547816198</c:v>
                </c:pt>
                <c:pt idx="39">
                  <c:v>2.8095276992892377</c:v>
                </c:pt>
                <c:pt idx="40">
                  <c:v>0.13717310059838855</c:v>
                </c:pt>
                <c:pt idx="41">
                  <c:v>0.22728877788764842</c:v>
                </c:pt>
                <c:pt idx="42">
                  <c:v>4.2630405749574365</c:v>
                </c:pt>
                <c:pt idx="43">
                  <c:v>1.7809600815132824</c:v>
                </c:pt>
                <c:pt idx="44">
                  <c:v>14.870544122508576</c:v>
                </c:pt>
                <c:pt idx="45">
                  <c:v>4.3196910968249461E-3</c:v>
                </c:pt>
                <c:pt idx="46">
                  <c:v>0.24213299272638086</c:v>
                </c:pt>
                <c:pt idx="47">
                  <c:v>0.19585555873967767</c:v>
                </c:pt>
                <c:pt idx="48">
                  <c:v>4.0465177607553215</c:v>
                </c:pt>
                <c:pt idx="49">
                  <c:v>9.1043161423730989</c:v>
                </c:pt>
                <c:pt idx="50">
                  <c:v>4.7486950614862327</c:v>
                </c:pt>
                <c:pt idx="51">
                  <c:v>6.2367394226694124</c:v>
                </c:pt>
                <c:pt idx="52">
                  <c:v>0.32329285324067303</c:v>
                </c:pt>
                <c:pt idx="53">
                  <c:v>0.38333719417319562</c:v>
                </c:pt>
                <c:pt idx="54">
                  <c:v>3.7311626645646356E-2</c:v>
                </c:pt>
                <c:pt idx="55">
                  <c:v>1.3138176527001724</c:v>
                </c:pt>
                <c:pt idx="56">
                  <c:v>0.86871267571441568</c:v>
                </c:pt>
                <c:pt idx="57">
                  <c:v>3.9173084604346777</c:v>
                </c:pt>
                <c:pt idx="58">
                  <c:v>1.5994301947281477</c:v>
                </c:pt>
                <c:pt idx="59">
                  <c:v>22.985486232920195</c:v>
                </c:pt>
                <c:pt idx="60">
                  <c:v>16.919412705280585</c:v>
                </c:pt>
                <c:pt idx="61">
                  <c:v>7.781292470660917</c:v>
                </c:pt>
                <c:pt idx="62">
                  <c:v>0.86335317670135259</c:v>
                </c:pt>
                <c:pt idx="63">
                  <c:v>0.10961849520978925</c:v>
                </c:pt>
                <c:pt idx="64">
                  <c:v>2.2744939656410472</c:v>
                </c:pt>
                <c:pt idx="65">
                  <c:v>0.9962206649887122</c:v>
                </c:pt>
                <c:pt idx="66">
                  <c:v>7.1360952301874745</c:v>
                </c:pt>
              </c:numCache>
            </c:numRef>
          </c:val>
        </c:ser>
        <c:ser>
          <c:idx val="6"/>
          <c:order val="6"/>
          <c:tx>
            <c:strRef>
              <c:f>'PISA 2012 Science'!$H$2</c:f>
              <c:strCache>
                <c:ptCount val="1"/>
                <c:pt idx="0">
                  <c:v>Level 6</c:v>
                </c:pt>
              </c:strCache>
            </c:strRef>
          </c:tx>
          <c:cat>
            <c:strRef>
              <c:f>'PISA 2012 Science'!$A$3:$A$69</c:f>
              <c:strCache>
                <c:ptCount val="67"/>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 average</c:v>
                </c:pt>
                <c:pt idx="35">
                  <c:v>Partners</c:v>
                </c:pt>
                <c:pt idx="36">
                  <c:v>Albania</c:v>
                </c:pt>
                <c:pt idx="37">
                  <c:v>Argentina</c:v>
                </c:pt>
                <c:pt idx="38">
                  <c:v>Brazil</c:v>
                </c:pt>
                <c:pt idx="39">
                  <c:v>Bulgaria</c:v>
                </c:pt>
                <c:pt idx="40">
                  <c:v>Colombia</c:v>
                </c:pt>
                <c:pt idx="41">
                  <c:v>Costa Rica</c:v>
                </c:pt>
                <c:pt idx="42">
                  <c:v>Croatia</c:v>
                </c:pt>
                <c:pt idx="43">
                  <c:v>Cyprus1,2</c:v>
                </c:pt>
                <c:pt idx="44">
                  <c:v>Hong Kong-China</c:v>
                </c:pt>
                <c:pt idx="45">
                  <c:v>Indonesia</c:v>
                </c:pt>
                <c:pt idx="46">
                  <c:v>Jordan</c:v>
                </c:pt>
                <c:pt idx="47">
                  <c:v>Kazakhstan</c:v>
                </c:pt>
                <c:pt idx="48">
                  <c:v>Latvia</c:v>
                </c:pt>
                <c:pt idx="49">
                  <c:v>Liechtenstein</c:v>
                </c:pt>
                <c:pt idx="50">
                  <c:v>Lithuania</c:v>
                </c:pt>
                <c:pt idx="51">
                  <c:v>Macao-China</c:v>
                </c:pt>
                <c:pt idx="52">
                  <c:v>Malaysia</c:v>
                </c:pt>
                <c:pt idx="53">
                  <c:v>Montenegro</c:v>
                </c:pt>
                <c:pt idx="54">
                  <c:v>Peru</c:v>
                </c:pt>
                <c:pt idx="55">
                  <c:v>Qatar</c:v>
                </c:pt>
                <c:pt idx="56">
                  <c:v>Romania</c:v>
                </c:pt>
                <c:pt idx="57">
                  <c:v>Russian Federation</c:v>
                </c:pt>
                <c:pt idx="58">
                  <c:v>Serbia</c:v>
                </c:pt>
                <c:pt idx="59">
                  <c:v>Shanghai-China</c:v>
                </c:pt>
                <c:pt idx="60">
                  <c:v>Singapore</c:v>
                </c:pt>
                <c:pt idx="61">
                  <c:v>Chinese Taipei</c:v>
                </c:pt>
                <c:pt idx="62">
                  <c:v>Thailand</c:v>
                </c:pt>
                <c:pt idx="63">
                  <c:v>Tunisia</c:v>
                </c:pt>
                <c:pt idx="64">
                  <c:v>United Arab Emirates</c:v>
                </c:pt>
                <c:pt idx="65">
                  <c:v>Uruguay</c:v>
                </c:pt>
                <c:pt idx="66">
                  <c:v>Viet Nam</c:v>
                </c:pt>
              </c:strCache>
            </c:strRef>
          </c:cat>
          <c:val>
            <c:numRef>
              <c:f>'PISA 2012 Science'!$H$3:$H$69</c:f>
              <c:numCache>
                <c:formatCode>0.0</c:formatCode>
                <c:ptCount val="67"/>
                <c:pt idx="0">
                  <c:v>2.6441065835824906</c:v>
                </c:pt>
                <c:pt idx="1">
                  <c:v>0.842454603254016</c:v>
                </c:pt>
                <c:pt idx="2">
                  <c:v>0.94176202229621231</c:v>
                </c:pt>
                <c:pt idx="3">
                  <c:v>1.8446018088065601</c:v>
                </c:pt>
                <c:pt idx="4">
                  <c:v>4.1415301583260351E-2</c:v>
                </c:pt>
                <c:pt idx="5">
                  <c:v>0.8958226921067356</c:v>
                </c:pt>
                <c:pt idx="6">
                  <c:v>0.68559736559203677</c:v>
                </c:pt>
                <c:pt idx="7">
                  <c:v>1.7081518063886301</c:v>
                </c:pt>
                <c:pt idx="8">
                  <c:v>3.2090863349500571</c:v>
                </c:pt>
                <c:pt idx="9">
                  <c:v>0.95509423936661864</c:v>
                </c:pt>
                <c:pt idx="10">
                  <c:v>1.5906348538645672</c:v>
                </c:pt>
                <c:pt idx="11">
                  <c:v>0.19409643022153991</c:v>
                </c:pt>
                <c:pt idx="12">
                  <c:v>0.47532691421991269</c:v>
                </c:pt>
                <c:pt idx="13">
                  <c:v>0.64989354175375569</c:v>
                </c:pt>
                <c:pt idx="14">
                  <c:v>1.4772439371171533</c:v>
                </c:pt>
                <c:pt idx="15">
                  <c:v>0.61851576252095608</c:v>
                </c:pt>
                <c:pt idx="16">
                  <c:v>0.57839997267781473</c:v>
                </c:pt>
                <c:pt idx="17">
                  <c:v>3.4070026376105043</c:v>
                </c:pt>
                <c:pt idx="18">
                  <c:v>1.1157873656124329</c:v>
                </c:pt>
                <c:pt idx="19">
                  <c:v>1.1682073625849001</c:v>
                </c:pt>
                <c:pt idx="20">
                  <c:v>1.6789580128318395E-4</c:v>
                </c:pt>
                <c:pt idx="21">
                  <c:v>1.3368970487257821</c:v>
                </c:pt>
                <c:pt idx="22">
                  <c:v>2.664306678282665</c:v>
                </c:pt>
                <c:pt idx="23">
                  <c:v>1.1279029737461082</c:v>
                </c:pt>
                <c:pt idx="24">
                  <c:v>1.7028492894288578</c:v>
                </c:pt>
                <c:pt idx="25">
                  <c:v>0.31019454370693966</c:v>
                </c:pt>
                <c:pt idx="26">
                  <c:v>0.57483536140379365</c:v>
                </c:pt>
                <c:pt idx="27">
                  <c:v>1.211273428534007</c:v>
                </c:pt>
                <c:pt idx="28">
                  <c:v>0.34212714902769531</c:v>
                </c:pt>
                <c:pt idx="29">
                  <c:v>0.73727479878770852</c:v>
                </c:pt>
                <c:pt idx="30">
                  <c:v>1.0002265212896291</c:v>
                </c:pt>
                <c:pt idx="31">
                  <c:v>3.8144703205730934E-2</c:v>
                </c:pt>
                <c:pt idx="32">
                  <c:v>1.8417121105774064</c:v>
                </c:pt>
                <c:pt idx="33">
                  <c:v>1.1387662014290614</c:v>
                </c:pt>
                <c:pt idx="34">
                  <c:v>1.147975664296166</c:v>
                </c:pt>
                <c:pt idx="36">
                  <c:v>2.1067150533289551E-2</c:v>
                </c:pt>
                <c:pt idx="37">
                  <c:v>2.9285097930937809E-3</c:v>
                </c:pt>
                <c:pt idx="38">
                  <c:v>2.6040259747617256E-3</c:v>
                </c:pt>
                <c:pt idx="39">
                  <c:v>0.27550032163290838</c:v>
                </c:pt>
                <c:pt idx="40">
                  <c:v>9.0763146886274767E-4</c:v>
                </c:pt>
                <c:pt idx="41">
                  <c:v>1.1112923507411662E-2</c:v>
                </c:pt>
                <c:pt idx="42">
                  <c:v>0.31411237447287538</c:v>
                </c:pt>
                <c:pt idx="43">
                  <c:v>0.17925825715953245</c:v>
                </c:pt>
                <c:pt idx="44">
                  <c:v>1.8101569831474495</c:v>
                </c:pt>
                <c:pt idx="45">
                  <c:v>0</c:v>
                </c:pt>
                <c:pt idx="46">
                  <c:v>4.2551566390756079E-3</c:v>
                </c:pt>
                <c:pt idx="47">
                  <c:v>0</c:v>
                </c:pt>
                <c:pt idx="48">
                  <c:v>0.32813462613761496</c:v>
                </c:pt>
                <c:pt idx="49">
                  <c:v>1.0289034755699278</c:v>
                </c:pt>
                <c:pt idx="50">
                  <c:v>0.35521223074209335</c:v>
                </c:pt>
                <c:pt idx="51">
                  <c:v>0.43875107403105618</c:v>
                </c:pt>
                <c:pt idx="52">
                  <c:v>5.0551179068065695E-3</c:v>
                </c:pt>
                <c:pt idx="53">
                  <c:v>0</c:v>
                </c:pt>
                <c:pt idx="54">
                  <c:v>0</c:v>
                </c:pt>
                <c:pt idx="55">
                  <c:v>0.14684458001723544</c:v>
                </c:pt>
                <c:pt idx="56">
                  <c:v>4.8497384259492134E-2</c:v>
                </c:pt>
                <c:pt idx="57">
                  <c:v>0.3346445406971999</c:v>
                </c:pt>
                <c:pt idx="58">
                  <c:v>9.3892819486580528E-2</c:v>
                </c:pt>
                <c:pt idx="59">
                  <c:v>4.2400900894565519</c:v>
                </c:pt>
                <c:pt idx="60">
                  <c:v>5.7941981878760815</c:v>
                </c:pt>
                <c:pt idx="61">
                  <c:v>0.55870458405664358</c:v>
                </c:pt>
                <c:pt idx="62">
                  <c:v>5.7148934834642132E-2</c:v>
                </c:pt>
                <c:pt idx="63">
                  <c:v>0</c:v>
                </c:pt>
                <c:pt idx="64">
                  <c:v>0.25738737878353757</c:v>
                </c:pt>
                <c:pt idx="65">
                  <c:v>4.8523133838697094E-2</c:v>
                </c:pt>
                <c:pt idx="66">
                  <c:v>0.97897158743352186</c:v>
                </c:pt>
              </c:numCache>
            </c:numRef>
          </c:val>
        </c:ser>
        <c:gapWidth val="23"/>
        <c:overlap val="100"/>
        <c:axId val="54261632"/>
        <c:axId val="54263168"/>
      </c:barChart>
      <c:catAx>
        <c:axId val="54261632"/>
        <c:scaling>
          <c:orientation val="maxMin"/>
        </c:scaling>
        <c:axPos val="l"/>
        <c:tickLblPos val="nextTo"/>
        <c:crossAx val="54263168"/>
        <c:crosses val="autoZero"/>
        <c:auto val="1"/>
        <c:lblAlgn val="ctr"/>
        <c:lblOffset val="100"/>
        <c:tickLblSkip val="1"/>
      </c:catAx>
      <c:valAx>
        <c:axId val="54263168"/>
        <c:scaling>
          <c:orientation val="minMax"/>
        </c:scaling>
        <c:axPos val="t"/>
        <c:majorGridlines/>
        <c:numFmt formatCode="0%" sourceLinked="1"/>
        <c:tickLblPos val="nextTo"/>
        <c:crossAx val="54261632"/>
        <c:crosses val="autoZero"/>
        <c:crossBetween val="between"/>
      </c:valAx>
    </c:plotArea>
    <c:legend>
      <c:legendPos val="r"/>
      <c:layout>
        <c:manualLayout>
          <c:xMode val="edge"/>
          <c:yMode val="edge"/>
          <c:x val="0.80432643404617665"/>
          <c:y val="0.64045928626463533"/>
          <c:w val="0.17351535633716111"/>
          <c:h val="0.19004391157549252"/>
        </c:manualLayout>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9F57B-DD61-4FF4-AB42-034B65FF6983}" type="datetimeFigureOut">
              <a:rPr lang="en-AU" smtClean="0"/>
              <a:pPr/>
              <a:t>9/04/2014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DF090-A1B5-498D-9857-462EDDB26396}" type="slidenum">
              <a:rPr lang="en-AU" smtClean="0"/>
              <a:pPr/>
              <a:t>‹#›</a:t>
            </a:fld>
            <a:endParaRPr lang="en-AU"/>
          </a:p>
        </p:txBody>
      </p:sp>
    </p:spTree>
    <p:extLst>
      <p:ext uri="{BB962C8B-B14F-4D97-AF65-F5344CB8AC3E}">
        <p14:creationId xmlns="" xmlns:p14="http://schemas.microsoft.com/office/powerpoint/2010/main" val="211868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9EC06-9A36-426E-8759-B19AE5AE8B55}" type="slidenum">
              <a:rPr lang="en-US"/>
              <a:pPr/>
              <a:t>67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AA66F-5104-45CD-B5AA-18306AD83797}" type="slidenum">
              <a:rPr lang="en-US"/>
              <a:pPr/>
              <a:t>76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2C7C5-F2A8-4BDA-BC96-DE505C8EC6C6}" type="slidenum">
              <a:rPr lang="en-US"/>
              <a:pPr/>
              <a:t>77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DC9AC-6407-4720-A1C5-B8B8B4FD42A0}" type="slidenum">
              <a:rPr lang="en-US"/>
              <a:pPr/>
              <a:t>78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4E8FD-F91A-4B06-9E76-A47FFC509B72}" type="slidenum">
              <a:rPr lang="en-US"/>
              <a:pPr/>
              <a:t>79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5E31C-A051-410F-946F-785129E2DA54}" type="slidenum">
              <a:rPr lang="en-US"/>
              <a:pPr/>
              <a:t>80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256FA-02BC-49BB-A959-02D0F9EF938B}" type="slidenum">
              <a:rPr lang="en-US"/>
              <a:pPr/>
              <a:t>81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51F03-B2B1-497C-B317-1B332AAB99E1}" type="slidenum">
              <a:rPr lang="en-US"/>
              <a:pPr/>
              <a:t>82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FF388-581B-4773-92F9-CC1AEF1CB411}" type="slidenum">
              <a:rPr lang="en-US"/>
              <a:pPr/>
              <a:t>83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2A3CE-87F0-4116-9D00-06103EFDEC7C}" type="slidenum">
              <a:rPr lang="en-US"/>
              <a:pPr/>
              <a:t>84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7C380-383B-4D20-9682-8A5E990290F7}" type="slidenum">
              <a:rPr lang="en-US"/>
              <a:pPr/>
              <a:t>68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20982-0C2D-403C-8967-BA4C5622DC9B}" type="slidenum">
              <a:rPr lang="en-US"/>
              <a:pPr/>
              <a:t>69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780AB-B81C-42B3-BE08-5767218C86E0}" type="slidenum">
              <a:rPr lang="en-US"/>
              <a:pPr/>
              <a:t>70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E3AA6-2E62-4FAE-B4FC-787F7C5C6422}" type="slidenum">
              <a:rPr lang="en-US"/>
              <a:pPr/>
              <a:t>71</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FDC57-F006-4AD0-A5A3-63AD4DFC2589}" type="slidenum">
              <a:rPr lang="en-US"/>
              <a:pPr/>
              <a:t>72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6A199-586C-44D6-BD1C-929CC9474133}" type="slidenum">
              <a:rPr lang="en-US"/>
              <a:pPr/>
              <a:t>73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00D1B-4DD5-4FE2-BD47-103FF4E4B702}" type="slidenum">
              <a:rPr lang="en-US"/>
              <a:pPr/>
              <a:t>74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74BD7-A1D7-42F1-AF38-5535AC0FF4CD}" type="slidenum">
              <a:rPr lang="en-US"/>
              <a:pPr/>
              <a:t>75</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90033"/>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560" y="1340768"/>
            <a:ext cx="7772400" cy="2232248"/>
          </a:xfrm>
        </p:spPr>
        <p:txBody>
          <a:bodyPr anchor="ctr"/>
          <a:lstStyle>
            <a:lvl1pPr>
              <a:defRPr sz="4800" b="0">
                <a:solidFill>
                  <a:srgbClr val="FFFFFF"/>
                </a:solidFill>
                <a:latin typeface="Gill Sans MT" pitchFamily="34" charset="0"/>
              </a:defRPr>
            </a:lvl1pPr>
          </a:lstStyle>
          <a:p>
            <a:r>
              <a:rPr lang="en-US" dirty="0" smtClean="0"/>
              <a:t>Click to edit Master title style</a:t>
            </a:r>
            <a:endParaRPr lang="en-AU" dirty="0"/>
          </a:p>
        </p:txBody>
      </p:sp>
      <p:sp>
        <p:nvSpPr>
          <p:cNvPr id="4099" name="Rectangle 3"/>
          <p:cNvSpPr>
            <a:spLocks noGrp="1" noChangeArrowheads="1"/>
          </p:cNvSpPr>
          <p:nvPr>
            <p:ph type="subTitle" idx="1"/>
          </p:nvPr>
        </p:nvSpPr>
        <p:spPr>
          <a:xfrm>
            <a:off x="1371600" y="4038600"/>
            <a:ext cx="6400800" cy="1752600"/>
          </a:xfrm>
        </p:spPr>
        <p:txBody>
          <a:bodyPr/>
          <a:lstStyle>
            <a:lvl1pPr marL="0" indent="0" algn="ctr">
              <a:buFontTx/>
              <a:buNone/>
              <a:defRPr>
                <a:solidFill>
                  <a:srgbClr val="FFFFFF"/>
                </a:solidFill>
              </a:defRPr>
            </a:lvl1pPr>
          </a:lstStyle>
          <a:p>
            <a:r>
              <a:rPr lang="en-US" dirty="0" smtClean="0"/>
              <a:t>Click to edit Master subtitle style</a:t>
            </a:r>
            <a:endParaRPr lang="en-AU" dirty="0"/>
          </a:p>
        </p:txBody>
      </p:sp>
      <p:sp>
        <p:nvSpPr>
          <p:cNvPr id="7" name="Right Triangle 6"/>
          <p:cNvSpPr/>
          <p:nvPr userDrawn="1"/>
        </p:nvSpPr>
        <p:spPr bwMode="auto">
          <a:xfrm>
            <a:off x="7956376" y="0"/>
            <a:ext cx="1187624" cy="1187624"/>
          </a:xfrm>
          <a:prstGeom prst="rtTriangl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charset="0"/>
            </a:endParaRPr>
          </a:p>
        </p:txBody>
      </p:sp>
      <p:pic>
        <p:nvPicPr>
          <p:cNvPr id="1026" name="Picture 2" descr="E:\Luis Macedo\ACER logo REV.png"/>
          <p:cNvPicPr>
            <a:picLocks noChangeAspect="1" noChangeArrowheads="1"/>
          </p:cNvPicPr>
          <p:nvPr userDrawn="1"/>
        </p:nvPicPr>
        <p:blipFill>
          <a:blip r:embed="rId2" cstate="print"/>
          <a:srcRect/>
          <a:stretch>
            <a:fillRect/>
          </a:stretch>
        </p:blipFill>
        <p:spPr bwMode="auto">
          <a:xfrm>
            <a:off x="7596336" y="6093296"/>
            <a:ext cx="1296194" cy="436637"/>
          </a:xfrm>
          <a:prstGeom prst="rect">
            <a:avLst/>
          </a:prstGeom>
          <a:noFill/>
        </p:spPr>
      </p:pic>
      <p:sp>
        <p:nvSpPr>
          <p:cNvPr id="9" name="TextBox 8"/>
          <p:cNvSpPr txBox="1"/>
          <p:nvPr userDrawn="1"/>
        </p:nvSpPr>
        <p:spPr>
          <a:xfrm>
            <a:off x="179512" y="6361583"/>
            <a:ext cx="4536504" cy="307777"/>
          </a:xfrm>
          <a:prstGeom prst="rect">
            <a:avLst/>
          </a:prstGeom>
          <a:noFill/>
        </p:spPr>
        <p:txBody>
          <a:bodyPr wrap="square" rtlCol="0">
            <a:spAutoFit/>
          </a:bodyPr>
          <a:lstStyle/>
          <a:p>
            <a:r>
              <a:rPr lang="en-AU" sz="1400" dirty="0" smtClean="0">
                <a:solidFill>
                  <a:srgbClr val="FFFFFF"/>
                </a:solidFill>
                <a:latin typeface="Gill Sans MT" pitchFamily="34" charset="0"/>
              </a:rPr>
              <a:t>Australian Council </a:t>
            </a:r>
            <a:r>
              <a:rPr lang="en-AU" sz="1400" i="1" dirty="0" smtClean="0">
                <a:solidFill>
                  <a:srgbClr val="FFFFFF"/>
                </a:solidFill>
                <a:latin typeface="Gill Sans MT" pitchFamily="34" charset="0"/>
              </a:rPr>
              <a:t>for</a:t>
            </a:r>
            <a:r>
              <a:rPr lang="en-AU" sz="1400" dirty="0" smtClean="0">
                <a:solidFill>
                  <a:srgbClr val="FFFFFF"/>
                </a:solidFill>
                <a:latin typeface="Gill Sans MT" pitchFamily="34" charset="0"/>
              </a:rPr>
              <a:t> Educational</a:t>
            </a:r>
            <a:r>
              <a:rPr lang="en-AU" sz="1400" baseline="0" dirty="0" smtClean="0">
                <a:solidFill>
                  <a:srgbClr val="FFFFFF"/>
                </a:solidFill>
                <a:latin typeface="Gill Sans MT" pitchFamily="34" charset="0"/>
              </a:rPr>
              <a:t> Research</a:t>
            </a:r>
            <a:endParaRPr lang="en-AU" sz="1400" dirty="0">
              <a:solidFill>
                <a:srgbClr val="FFFFFF"/>
              </a:solidFill>
              <a:latin typeface="Gill Sans MT" pitchFamily="34" charset="0"/>
            </a:endParaRPr>
          </a:p>
        </p:txBody>
      </p:sp>
      <p:pic>
        <p:nvPicPr>
          <p:cNvPr id="3" name="Picture 2" descr="diamond-3.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220072" y="1700808"/>
            <a:ext cx="5914773" cy="59147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867400"/>
          </a:xfrm>
        </p:spPr>
        <p:txBody>
          <a:bodyPr vert="eaVert"/>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685800" y="7620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solidFill>
                  <a:srgbClr val="390033"/>
                </a:solidFill>
                <a:latin typeface="Gill Sans MT" pitchFamily="34"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60000"/>
                    <a:lumOff val="4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900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2209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2209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685800" y="22098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 name="Right Triangle 5"/>
          <p:cNvSpPr/>
          <p:nvPr userDrawn="1"/>
        </p:nvSpPr>
        <p:spPr bwMode="auto">
          <a:xfrm>
            <a:off x="7956376" y="0"/>
            <a:ext cx="1187624" cy="1187624"/>
          </a:xfrm>
          <a:prstGeom prst="rtTriangle">
            <a:avLst/>
          </a:prstGeom>
          <a:solidFill>
            <a:srgbClr val="3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rgbClr val="390033"/>
              </a:solidFill>
              <a:effectLst/>
              <a:latin typeface="Times" charset="0"/>
            </a:endParaRPr>
          </a:p>
        </p:txBody>
      </p:sp>
      <p:pic>
        <p:nvPicPr>
          <p:cNvPr id="8" name="Picture 7" descr="diamond.pn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5868144" y="3429000"/>
            <a:ext cx="4474613" cy="44746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0"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b="0">
          <a:solidFill>
            <a:srgbClr val="390033"/>
          </a:solidFill>
          <a:latin typeface="Gill Sans MT" pitchFamily="34" charset="0"/>
          <a:ea typeface="+mj-ea"/>
          <a:cs typeface="+mj-cs"/>
        </a:defRPr>
      </a:lvl1pPr>
      <a:lvl2pPr algn="ctr" rtl="0" eaLnBrk="1" fontAlgn="base" hangingPunct="1">
        <a:spcBef>
          <a:spcPct val="0"/>
        </a:spcBef>
        <a:spcAft>
          <a:spcPct val="0"/>
        </a:spcAft>
        <a:defRPr sz="4000" b="1">
          <a:solidFill>
            <a:schemeClr val="tx1"/>
          </a:solidFill>
          <a:latin typeface="Arial" charset="0"/>
        </a:defRPr>
      </a:lvl2pPr>
      <a:lvl3pPr algn="ctr" rtl="0" eaLnBrk="1" fontAlgn="base" hangingPunct="1">
        <a:spcBef>
          <a:spcPct val="0"/>
        </a:spcBef>
        <a:spcAft>
          <a:spcPct val="0"/>
        </a:spcAft>
        <a:defRPr sz="4000" b="1">
          <a:solidFill>
            <a:schemeClr val="tx1"/>
          </a:solidFill>
          <a:latin typeface="Arial" charset="0"/>
        </a:defRPr>
      </a:lvl3pPr>
      <a:lvl4pPr algn="ctr" rtl="0" eaLnBrk="1" fontAlgn="base" hangingPunct="1">
        <a:spcBef>
          <a:spcPct val="0"/>
        </a:spcBef>
        <a:spcAft>
          <a:spcPct val="0"/>
        </a:spcAft>
        <a:defRPr sz="4000" b="1">
          <a:solidFill>
            <a:schemeClr val="tx1"/>
          </a:solidFill>
          <a:latin typeface="Arial" charset="0"/>
        </a:defRPr>
      </a:lvl4pPr>
      <a:lvl5pPr algn="ctr" rtl="0" eaLnBrk="1" fontAlgn="base" hangingPunct="1">
        <a:spcBef>
          <a:spcPct val="0"/>
        </a:spcBef>
        <a:spcAft>
          <a:spcPct val="0"/>
        </a:spcAft>
        <a:defRPr sz="4000" b="1">
          <a:solidFill>
            <a:schemeClr val="tx1"/>
          </a:solidFill>
          <a:latin typeface="Arial" charset="0"/>
        </a:defRPr>
      </a:lvl5pPr>
      <a:lvl6pPr marL="457200" algn="ctr" rtl="0" eaLnBrk="1" fontAlgn="base" hangingPunct="1">
        <a:spcBef>
          <a:spcPct val="0"/>
        </a:spcBef>
        <a:spcAft>
          <a:spcPct val="0"/>
        </a:spcAft>
        <a:defRPr sz="4000" b="1">
          <a:solidFill>
            <a:schemeClr val="tx1"/>
          </a:solidFill>
          <a:latin typeface="Arial" charset="0"/>
        </a:defRPr>
      </a:lvl6pPr>
      <a:lvl7pPr marL="914400" algn="ctr" rtl="0" eaLnBrk="1" fontAlgn="base" hangingPunct="1">
        <a:spcBef>
          <a:spcPct val="0"/>
        </a:spcBef>
        <a:spcAft>
          <a:spcPct val="0"/>
        </a:spcAft>
        <a:defRPr sz="4000" b="1">
          <a:solidFill>
            <a:schemeClr val="tx1"/>
          </a:solidFill>
          <a:latin typeface="Arial" charset="0"/>
        </a:defRPr>
      </a:lvl7pPr>
      <a:lvl8pPr marL="1371600" algn="ctr" rtl="0" eaLnBrk="1" fontAlgn="base" hangingPunct="1">
        <a:spcBef>
          <a:spcPct val="0"/>
        </a:spcBef>
        <a:spcAft>
          <a:spcPct val="0"/>
        </a:spcAft>
        <a:defRPr sz="4000" b="1">
          <a:solidFill>
            <a:schemeClr val="tx1"/>
          </a:solidFill>
          <a:latin typeface="Arial" charset="0"/>
        </a:defRPr>
      </a:lvl8pPr>
      <a:lvl9pPr marL="1828800" algn="ctr"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Clr>
          <a:schemeClr val="bg1"/>
        </a:buClr>
        <a:buChar char="•"/>
        <a:defRPr sz="3200">
          <a:solidFill>
            <a:schemeClr val="bg2">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2">
              <a:lumMod val="75000"/>
            </a:schemeClr>
          </a:solidFill>
          <a:latin typeface="+mn-lt"/>
        </a:defRPr>
      </a:lvl2pPr>
      <a:lvl3pPr marL="1143000" indent="-228600" algn="l" rtl="0" eaLnBrk="1" fontAlgn="base" hangingPunct="1">
        <a:spcBef>
          <a:spcPct val="20000"/>
        </a:spcBef>
        <a:spcAft>
          <a:spcPct val="0"/>
        </a:spcAft>
        <a:buClr>
          <a:schemeClr val="bg1"/>
        </a:buClr>
        <a:buChar char="•"/>
        <a:defRPr sz="2400">
          <a:solidFill>
            <a:schemeClr val="bg2">
              <a:lumMod val="75000"/>
            </a:schemeClr>
          </a:solidFill>
          <a:latin typeface="+mn-lt"/>
        </a:defRPr>
      </a:lvl3pPr>
      <a:lvl4pPr marL="1600200" indent="-228600" algn="l" rtl="0" eaLnBrk="1" fontAlgn="base" hangingPunct="1">
        <a:spcBef>
          <a:spcPct val="20000"/>
        </a:spcBef>
        <a:spcAft>
          <a:spcPct val="0"/>
        </a:spcAft>
        <a:buChar char="–"/>
        <a:defRPr sz="2000">
          <a:solidFill>
            <a:schemeClr val="bg2">
              <a:lumMod val="75000"/>
            </a:schemeClr>
          </a:solidFill>
          <a:latin typeface="+mn-lt"/>
        </a:defRPr>
      </a:lvl4pPr>
      <a:lvl5pPr marL="2057400" indent="-228600" algn="l" rtl="0" eaLnBrk="1" fontAlgn="base" hangingPunct="1">
        <a:spcBef>
          <a:spcPct val="20000"/>
        </a:spcBef>
        <a:spcAft>
          <a:spcPct val="0"/>
        </a:spcAft>
        <a:buClr>
          <a:schemeClr val="bg1"/>
        </a:buClr>
        <a:buFont typeface="Times" charset="0"/>
        <a:buChar char="•"/>
        <a:defRPr sz="2000">
          <a:solidFill>
            <a:schemeClr val="bg2">
              <a:lumMod val="75000"/>
            </a:schemeClr>
          </a:solidFill>
          <a:latin typeface="+mn-lt"/>
        </a:defRPr>
      </a:lvl5pPr>
      <a:lvl6pPr marL="25146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Microsoft_Office_Word_97_-_2003_Document1.doc"/></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Microsoft_Office_Word_97_-_2003_Document2.doc"/></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Microsoft_Office_Word_97_-_2003_Document3.doc"/></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Microsoft_Office_Word_97_-_2003_Document4.doc"/></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Microsoft_Office_Word_97_-_2003_Document5.doc"/></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04864"/>
            <a:ext cx="7772400" cy="2232248"/>
          </a:xfrm>
        </p:spPr>
        <p:txBody>
          <a:bodyPr/>
          <a:lstStyle/>
          <a:p>
            <a:pPr>
              <a:defRPr/>
            </a:pPr>
            <a:r>
              <a:rPr lang="en-US" dirty="0" smtClean="0"/>
              <a:t>PISA for Development</a:t>
            </a:r>
            <a:r>
              <a:rPr lang="en-US" sz="2400" dirty="0" smtClean="0"/>
              <a:t/>
            </a:r>
            <a:br>
              <a:rPr lang="en-US" sz="2400" dirty="0" smtClean="0"/>
            </a:br>
            <a:r>
              <a:rPr lang="en-AU" sz="2400" dirty="0" smtClean="0"/>
              <a:t> </a:t>
            </a:r>
            <a:r>
              <a:rPr lang="en-AU" sz="3200" dirty="0" smtClean="0"/>
              <a:t>Technical Strand 2: Enhancement of PISA Cognitive Instruments</a:t>
            </a:r>
            <a:br>
              <a:rPr lang="en-AU" sz="3200" dirty="0" smtClean="0"/>
            </a:br>
            <a:r>
              <a:rPr lang="en-AU" sz="3200" dirty="0" smtClean="0"/>
              <a:t/>
            </a:r>
            <a:br>
              <a:rPr lang="en-AU" sz="3200" dirty="0" smtClean="0"/>
            </a:br>
            <a:r>
              <a:rPr lang="en-AU" sz="3200" dirty="0" smtClean="0"/>
              <a:t>  </a:t>
            </a:r>
            <a:r>
              <a:rPr lang="en-AU" sz="2400" dirty="0" smtClean="0"/>
              <a:t/>
            </a:r>
            <a:br>
              <a:rPr lang="en-AU" sz="2400" dirty="0" smtClean="0"/>
            </a:br>
            <a:r>
              <a:rPr lang="en-AU" sz="2400" dirty="0" smtClean="0"/>
              <a:t>Ray Adams</a:t>
            </a:r>
            <a:br>
              <a:rPr lang="en-AU" sz="2400" dirty="0" smtClean="0"/>
            </a:br>
            <a:r>
              <a:rPr lang="en-AU" sz="2400" dirty="0" smtClean="0"/>
              <a:t>John Cresswell</a:t>
            </a:r>
            <a:br>
              <a:rPr lang="en-AU" sz="2400" dirty="0" smtClean="0"/>
            </a:br>
            <a:r>
              <a:rPr lang="en-AU" sz="2400" dirty="0" smtClean="0"/>
              <a:t> </a:t>
            </a:r>
            <a:br>
              <a:rPr lang="en-AU" sz="2400" dirty="0" smtClean="0"/>
            </a:br>
            <a:r>
              <a:rPr lang="en-AU" sz="2400" dirty="0" smtClean="0"/>
              <a:t>Washington, April 2014</a:t>
            </a:r>
            <a:br>
              <a:rPr lang="en-AU" sz="2400" dirty="0" smtClean="0"/>
            </a:br>
            <a:r>
              <a:rPr lang="en-AU" sz="2400" dirty="0" smtClean="0"/>
              <a:t/>
            </a:r>
            <a:br>
              <a:rPr lang="en-AU" sz="2400" dirty="0" smtClean="0"/>
            </a:br>
            <a:r>
              <a:rPr lang="en-AU" sz="2400" dirty="0" smtClean="0"/>
              <a:t/>
            </a:r>
            <a:br>
              <a:rPr lang="en-AU" sz="2400" dirty="0" smtClean="0"/>
            </a:br>
            <a:r>
              <a:rPr lang="en-AU" sz="2400" dirty="0" smtClean="0"/>
              <a:t/>
            </a:r>
            <a:br>
              <a:rPr lang="en-AU" sz="2400" dirty="0" smtClean="0"/>
            </a:br>
            <a:r>
              <a:rPr lang="en-AU" sz="2400" dirty="0" smtClean="0"/>
              <a:t>Centre for Global Educational Monitoring</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685800" y="2168525"/>
            <a:ext cx="8458200" cy="4419600"/>
          </a:xfrm>
        </p:spPr>
        <p:txBody>
          <a:bodyPr/>
          <a:lstStyle/>
          <a:p>
            <a:r>
              <a:rPr lang="en-US" sz="2400" dirty="0" smtClean="0">
                <a:solidFill>
                  <a:schemeClr val="tx1"/>
                </a:solidFill>
              </a:rPr>
              <a:t>In </a:t>
            </a:r>
            <a:r>
              <a:rPr lang="en-US" sz="2400" i="1" dirty="0" smtClean="0">
                <a:solidFill>
                  <a:schemeClr val="tx1"/>
                </a:solidFill>
              </a:rPr>
              <a:t>integrate and interpret tasks, </a:t>
            </a:r>
            <a:r>
              <a:rPr lang="en-US" sz="2400" dirty="0" smtClean="0">
                <a:solidFill>
                  <a:schemeClr val="tx1"/>
                </a:solidFill>
              </a:rPr>
              <a:t>difficulty is affected by</a:t>
            </a:r>
          </a:p>
          <a:p>
            <a:pPr lvl="1"/>
            <a:r>
              <a:rPr lang="en-US" sz="2400" dirty="0" smtClean="0">
                <a:solidFill>
                  <a:schemeClr val="tx1"/>
                </a:solidFill>
              </a:rPr>
              <a:t>the type of interpretation required (for example, making a comparison is easier than finding a contrast); </a:t>
            </a:r>
          </a:p>
          <a:p>
            <a:pPr lvl="1"/>
            <a:r>
              <a:rPr lang="en-US" sz="2400" dirty="0" smtClean="0">
                <a:solidFill>
                  <a:schemeClr val="tx1"/>
                </a:solidFill>
              </a:rPr>
              <a:t>the number of pieces of information to be considered; </a:t>
            </a:r>
          </a:p>
          <a:p>
            <a:pPr lvl="1"/>
            <a:r>
              <a:rPr lang="en-US" sz="2400" dirty="0" smtClean="0">
                <a:solidFill>
                  <a:schemeClr val="tx1"/>
                </a:solidFill>
              </a:rPr>
              <a:t>the degree and prominence of competing information in the text; and</a:t>
            </a:r>
          </a:p>
          <a:p>
            <a:pPr lvl="1"/>
            <a:r>
              <a:rPr lang="en-US" sz="2400" dirty="0" smtClean="0">
                <a:solidFill>
                  <a:schemeClr val="tx1"/>
                </a:solidFill>
              </a:rPr>
              <a:t>the nature of the text: the less familiar and the more abstract the content and the longer and more complex the text, the more difficult the task is likely to be.</a:t>
            </a:r>
            <a:endParaRPr lang="en-AU" sz="2400" dirty="0" smtClean="0">
              <a:solidFill>
                <a:schemeClr val="tx1"/>
              </a:solidFill>
            </a:endParaRPr>
          </a:p>
        </p:txBody>
      </p:sp>
      <p:sp>
        <p:nvSpPr>
          <p:cNvPr id="4" name="Title 1"/>
          <p:cNvSpPr txBox="1">
            <a:spLocks/>
          </p:cNvSpPr>
          <p:nvPr/>
        </p:nvSpPr>
        <p:spPr bwMode="auto">
          <a:xfrm>
            <a:off x="179512"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Factors affecting item difficulty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772400" cy="1143000"/>
          </a:xfrm>
        </p:spPr>
        <p:txBody>
          <a:bodyPr/>
          <a:lstStyle/>
          <a:p>
            <a:r>
              <a:rPr lang="en-US" b="1" dirty="0" smtClean="0">
                <a:latin typeface="+mj-lt"/>
              </a:rPr>
              <a:t>Design </a:t>
            </a:r>
            <a:r>
              <a:rPr lang="en-US" b="1" dirty="0" smtClean="0">
                <a:latin typeface="+mj-lt"/>
              </a:rPr>
              <a:t>Principles/Options</a:t>
            </a:r>
            <a:endParaRPr lang="en-US" b="1" dirty="0">
              <a:latin typeface="+mj-lt"/>
            </a:endParaRPr>
          </a:p>
        </p:txBody>
      </p:sp>
      <p:sp>
        <p:nvSpPr>
          <p:cNvPr id="3" name="Content Placeholder 2"/>
          <p:cNvSpPr>
            <a:spLocks noGrp="1"/>
          </p:cNvSpPr>
          <p:nvPr>
            <p:ph idx="1"/>
          </p:nvPr>
        </p:nvSpPr>
        <p:spPr>
          <a:xfrm>
            <a:off x="467544" y="1484784"/>
            <a:ext cx="7772400" cy="5184576"/>
          </a:xfrm>
        </p:spPr>
        <p:txBody>
          <a:bodyPr/>
          <a:lstStyle/>
          <a:p>
            <a:r>
              <a:rPr lang="en-US" dirty="0" smtClean="0">
                <a:solidFill>
                  <a:schemeClr val="tx1"/>
                </a:solidFill>
              </a:rPr>
              <a:t>Item </a:t>
            </a:r>
            <a:r>
              <a:rPr lang="en-US" dirty="0" smtClean="0">
                <a:solidFill>
                  <a:schemeClr val="tx1"/>
                </a:solidFill>
              </a:rPr>
              <a:t>selection options</a:t>
            </a:r>
            <a:endParaRPr lang="en-US" dirty="0" smtClean="0">
              <a:solidFill>
                <a:schemeClr val="tx1"/>
              </a:solidFill>
            </a:endParaRPr>
          </a:p>
          <a:p>
            <a:pPr lvl="1"/>
            <a:r>
              <a:rPr lang="en-US" dirty="0" smtClean="0">
                <a:solidFill>
                  <a:schemeClr val="tx1"/>
                </a:solidFill>
              </a:rPr>
              <a:t>Countries choose items based on local relevance, cultural validity, framework coverage    OR</a:t>
            </a:r>
          </a:p>
          <a:p>
            <a:pPr lvl="1"/>
            <a:r>
              <a:rPr lang="en-US" dirty="0" smtClean="0">
                <a:solidFill>
                  <a:schemeClr val="tx1"/>
                </a:solidFill>
              </a:rPr>
              <a:t>As above but </a:t>
            </a:r>
            <a:r>
              <a:rPr lang="en-US" dirty="0" err="1" smtClean="0">
                <a:solidFill>
                  <a:schemeClr val="tx1"/>
                </a:solidFill>
              </a:rPr>
              <a:t>prioritise</a:t>
            </a:r>
            <a:r>
              <a:rPr lang="en-US" dirty="0" smtClean="0">
                <a:solidFill>
                  <a:schemeClr val="tx1"/>
                </a:solidFill>
              </a:rPr>
              <a:t> test targeting to expected performance  OR</a:t>
            </a:r>
          </a:p>
          <a:p>
            <a:pPr lvl="1"/>
            <a:r>
              <a:rPr lang="en-US" dirty="0" smtClean="0">
                <a:solidFill>
                  <a:schemeClr val="tx1"/>
                </a:solidFill>
              </a:rPr>
              <a:t>Build test which </a:t>
            </a:r>
            <a:r>
              <a:rPr lang="en-US" dirty="0" err="1" smtClean="0">
                <a:solidFill>
                  <a:schemeClr val="tx1"/>
                </a:solidFill>
              </a:rPr>
              <a:t>optimises</a:t>
            </a:r>
            <a:r>
              <a:rPr lang="en-US" dirty="0" smtClean="0">
                <a:solidFill>
                  <a:schemeClr val="tx1"/>
                </a:solidFill>
              </a:rPr>
              <a:t> </a:t>
            </a:r>
            <a:r>
              <a:rPr lang="en-US" dirty="0" smtClean="0">
                <a:solidFill>
                  <a:schemeClr val="tx1"/>
                </a:solidFill>
              </a:rPr>
              <a:t>placement of students on the international PISA scale</a:t>
            </a:r>
            <a:endParaRPr lang="en-US" dirty="0" smtClean="0">
              <a:solidFill>
                <a:schemeClr val="tx1"/>
              </a:solidFill>
            </a:endParaRPr>
          </a:p>
          <a:p>
            <a:pPr marL="0" lvl="1" indent="0">
              <a:buFont typeface="Arial" pitchFamily="34" charset="0"/>
              <a:buChar char="•"/>
            </a:pPr>
            <a:r>
              <a:rPr lang="en-US" dirty="0" smtClean="0">
                <a:solidFill>
                  <a:schemeClr val="tx1"/>
                </a:solidFill>
              </a:rPr>
              <a:t>  Test design complexity is not an issue</a:t>
            </a:r>
          </a:p>
          <a:p>
            <a:pPr marL="363538" lvl="1" indent="-363538">
              <a:buFont typeface="Arial" pitchFamily="34" charset="0"/>
              <a:buChar char="•"/>
            </a:pPr>
            <a:r>
              <a:rPr lang="en-US" dirty="0" smtClean="0">
                <a:solidFill>
                  <a:schemeClr val="tx1"/>
                </a:solidFill>
              </a:rPr>
              <a:t>Threat of cross-cultural validity needs to be assessed and quantified.</a:t>
            </a:r>
          </a:p>
          <a:p>
            <a:pPr marL="0" lvl="1" indent="0">
              <a:buFont typeface="Arial" pitchFamily="34" charset="0"/>
              <a:buChar char="•"/>
            </a:pPr>
            <a:endParaRPr lang="en-US" dirty="0" smtClean="0">
              <a:solidFill>
                <a:schemeClr val="tx1"/>
              </a:solidFill>
            </a:endParaRPr>
          </a:p>
          <a:p>
            <a:pPr lvl="1"/>
            <a:endParaRPr lang="en-US" dirty="0" smtClean="0">
              <a:solidFill>
                <a:schemeClr val="tx1"/>
              </a:solidFill>
            </a:endParaRPr>
          </a:p>
          <a:p>
            <a:pPr lvl="1">
              <a:buNone/>
            </a:pP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buNone/>
            </a:pP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772400" cy="1143000"/>
          </a:xfrm>
        </p:spPr>
        <p:txBody>
          <a:bodyPr/>
          <a:lstStyle/>
          <a:p>
            <a:r>
              <a:rPr lang="en-US" b="1" dirty="0" smtClean="0">
                <a:latin typeface="+mj-lt"/>
              </a:rPr>
              <a:t>Things that maybe we haven’t convinced you of … yet</a:t>
            </a:r>
            <a:endParaRPr lang="en-US" b="1" dirty="0">
              <a:latin typeface="+mj-lt"/>
            </a:endParaRPr>
          </a:p>
        </p:txBody>
      </p:sp>
      <p:sp>
        <p:nvSpPr>
          <p:cNvPr id="3" name="Content Placeholder 2"/>
          <p:cNvSpPr>
            <a:spLocks noGrp="1"/>
          </p:cNvSpPr>
          <p:nvPr>
            <p:ph idx="1"/>
          </p:nvPr>
        </p:nvSpPr>
        <p:spPr>
          <a:xfrm>
            <a:off x="467544" y="1916832"/>
            <a:ext cx="7772400" cy="4419600"/>
          </a:xfrm>
        </p:spPr>
        <p:txBody>
          <a:bodyPr/>
          <a:lstStyle/>
          <a:p>
            <a:r>
              <a:rPr lang="en-US" sz="2800" dirty="0" smtClean="0">
                <a:solidFill>
                  <a:schemeClr val="tx1"/>
                </a:solidFill>
              </a:rPr>
              <a:t>Student performance at higher levels can be inferred from performance at lower levels.</a:t>
            </a:r>
          </a:p>
          <a:p>
            <a:r>
              <a:rPr lang="en-US" sz="2800" dirty="0" smtClean="0">
                <a:solidFill>
                  <a:schemeClr val="tx1"/>
                </a:solidFill>
              </a:rPr>
              <a:t>There’s no such thing as a single PISA test.</a:t>
            </a:r>
          </a:p>
          <a:p>
            <a:r>
              <a:rPr lang="en-US" sz="2800" dirty="0" smtClean="0">
                <a:solidFill>
                  <a:schemeClr val="tx1"/>
                </a:solidFill>
              </a:rPr>
              <a:t>A targeted test at the lower levels is not a second-class PISA.</a:t>
            </a:r>
          </a:p>
          <a:p>
            <a:r>
              <a:rPr lang="en-US" sz="2800" dirty="0" smtClean="0">
                <a:solidFill>
                  <a:schemeClr val="tx1"/>
                </a:solidFill>
              </a:rPr>
              <a:t>The principle that student assessment should be targeted to meet students where they are now rather than where you want them to be.</a:t>
            </a:r>
          </a:p>
          <a:p>
            <a:r>
              <a:rPr lang="en-US" sz="2800" dirty="0" smtClean="0">
                <a:solidFill>
                  <a:schemeClr val="tx1"/>
                </a:solidFill>
              </a:rPr>
              <a:t>Threat of cross-cultural validity needs to be assessed and quantified.</a:t>
            </a:r>
          </a:p>
          <a:p>
            <a:endParaRPr lang="en-US" sz="2800" dirty="0" smtClean="0">
              <a:solidFill>
                <a:schemeClr val="tx1"/>
              </a:solidFill>
            </a:endParaRPr>
          </a:p>
          <a:p>
            <a:endParaRPr lang="en-US" sz="2800" dirty="0" smtClean="0">
              <a:solidFill>
                <a:schemeClr val="tx1"/>
              </a:solidFill>
            </a:endParaRPr>
          </a:p>
          <a:p>
            <a:pPr lvl="1"/>
            <a:endParaRPr lang="en-US" dirty="0" smtClean="0">
              <a:solidFill>
                <a:schemeClr val="tx1"/>
              </a:solidFill>
            </a:endParaRPr>
          </a:p>
          <a:p>
            <a:pPr lvl="1">
              <a:buNone/>
            </a:pP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buNone/>
            </a:pP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85800" y="2132856"/>
            <a:ext cx="8458200" cy="4419600"/>
          </a:xfrm>
        </p:spPr>
        <p:txBody>
          <a:bodyPr/>
          <a:lstStyle/>
          <a:p>
            <a:r>
              <a:rPr lang="en-US" sz="2400" dirty="0" smtClean="0">
                <a:solidFill>
                  <a:schemeClr val="tx1"/>
                </a:solidFill>
              </a:rPr>
              <a:t>In </a:t>
            </a:r>
            <a:r>
              <a:rPr lang="en-US" sz="2400" i="1" dirty="0" smtClean="0">
                <a:solidFill>
                  <a:schemeClr val="tx1"/>
                </a:solidFill>
              </a:rPr>
              <a:t>reflect and evaluate tasks, </a:t>
            </a:r>
            <a:r>
              <a:rPr lang="en-US" sz="2400" dirty="0" smtClean="0">
                <a:solidFill>
                  <a:schemeClr val="tx1"/>
                </a:solidFill>
              </a:rPr>
              <a:t>difficulty is affected by </a:t>
            </a:r>
          </a:p>
          <a:p>
            <a:pPr lvl="1"/>
            <a:r>
              <a:rPr lang="en-US" sz="2400" dirty="0" smtClean="0">
                <a:solidFill>
                  <a:schemeClr val="tx1"/>
                </a:solidFill>
              </a:rPr>
              <a:t>the type of reflection or evaluation required (from least to most difficult, the types of reflection are: connecting; explaining and comparing; </a:t>
            </a:r>
            <a:r>
              <a:rPr lang="en-US" sz="2400" dirty="0" err="1" smtClean="0">
                <a:solidFill>
                  <a:schemeClr val="tx1"/>
                </a:solidFill>
              </a:rPr>
              <a:t>hypothesising</a:t>
            </a:r>
            <a:r>
              <a:rPr lang="en-US" sz="2400" dirty="0" smtClean="0">
                <a:solidFill>
                  <a:schemeClr val="tx1"/>
                </a:solidFill>
              </a:rPr>
              <a:t> and evaluating); </a:t>
            </a:r>
          </a:p>
          <a:p>
            <a:pPr lvl="1"/>
            <a:r>
              <a:rPr lang="en-US" sz="2400" dirty="0" smtClean="0">
                <a:solidFill>
                  <a:schemeClr val="tx1"/>
                </a:solidFill>
              </a:rPr>
              <a:t>the nature of the knowledge that the reader needs to bring to the text (a task is more difficult if the reader needs to draw on narrow, </a:t>
            </a:r>
            <a:r>
              <a:rPr lang="en-US" sz="2400" dirty="0" err="1" smtClean="0">
                <a:solidFill>
                  <a:schemeClr val="tx1"/>
                </a:solidFill>
              </a:rPr>
              <a:t>specialised</a:t>
            </a:r>
            <a:r>
              <a:rPr lang="en-US" sz="2400" dirty="0" smtClean="0">
                <a:solidFill>
                  <a:schemeClr val="tx1"/>
                </a:solidFill>
              </a:rPr>
              <a:t> knowledge rather than broad and common knowledge); </a:t>
            </a:r>
          </a:p>
          <a:p>
            <a:pPr lvl="1"/>
            <a:r>
              <a:rPr lang="en-US" sz="2400" dirty="0" smtClean="0">
                <a:solidFill>
                  <a:schemeClr val="tx1"/>
                </a:solidFill>
              </a:rPr>
              <a:t>the relative abstraction and length of the text; and </a:t>
            </a:r>
          </a:p>
          <a:p>
            <a:pPr lvl="1"/>
            <a:r>
              <a:rPr lang="en-US" sz="2400" dirty="0" smtClean="0">
                <a:solidFill>
                  <a:schemeClr val="tx1"/>
                </a:solidFill>
              </a:rPr>
              <a:t>the depth of understanding of the text required to complete the task</a:t>
            </a:r>
            <a:endParaRPr lang="en-AU" sz="2400" dirty="0" smtClean="0">
              <a:solidFill>
                <a:schemeClr val="tx1"/>
              </a:solidFill>
            </a:endParaRPr>
          </a:p>
        </p:txBody>
      </p:sp>
      <p:sp>
        <p:nvSpPr>
          <p:cNvPr id="4" name="Title 1"/>
          <p:cNvSpPr txBox="1">
            <a:spLocks/>
          </p:cNvSpPr>
          <p:nvPr/>
        </p:nvSpPr>
        <p:spPr bwMode="auto">
          <a:xfrm>
            <a:off x="25152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Factors affecting item difficulty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644525" y="3014663"/>
            <a:ext cx="7772400" cy="4419600"/>
          </a:xfrm>
        </p:spPr>
        <p:txBody>
          <a:bodyPr/>
          <a:lstStyle/>
          <a:p>
            <a:r>
              <a:rPr lang="en-US" sz="2400" dirty="0" smtClean="0">
                <a:solidFill>
                  <a:schemeClr val="tx1"/>
                </a:solidFill>
              </a:rPr>
              <a:t>In tasks relating to </a:t>
            </a:r>
            <a:r>
              <a:rPr lang="en-US" sz="2400" i="1" dirty="0" smtClean="0">
                <a:solidFill>
                  <a:schemeClr val="tx1"/>
                </a:solidFill>
              </a:rPr>
              <a:t>continuous texts, </a:t>
            </a:r>
            <a:r>
              <a:rPr lang="en-US" sz="2400" dirty="0" smtClean="0">
                <a:solidFill>
                  <a:schemeClr val="tx1"/>
                </a:solidFill>
              </a:rPr>
              <a:t>difficulty is influenced:</a:t>
            </a:r>
          </a:p>
          <a:p>
            <a:pPr lvl="1"/>
            <a:r>
              <a:rPr lang="en-US" sz="2400" dirty="0" smtClean="0">
                <a:solidFill>
                  <a:schemeClr val="tx1"/>
                </a:solidFill>
              </a:rPr>
              <a:t>by the length of the text, the explicitness and transparency of its structure, how clearly the parts are related to the general theme, </a:t>
            </a:r>
          </a:p>
          <a:p>
            <a:pPr lvl="1"/>
            <a:r>
              <a:rPr lang="en-US" sz="2400" dirty="0" smtClean="0">
                <a:solidFill>
                  <a:schemeClr val="tx1"/>
                </a:solidFill>
              </a:rPr>
              <a:t>and whether there are text features, such as paragraphs or headings, and discourse markers, such as sequencing words.</a:t>
            </a:r>
          </a:p>
        </p:txBody>
      </p:sp>
      <p:sp>
        <p:nvSpPr>
          <p:cNvPr id="4" name="Title 1"/>
          <p:cNvSpPr txBox="1">
            <a:spLocks/>
          </p:cNvSpPr>
          <p:nvPr/>
        </p:nvSpPr>
        <p:spPr bwMode="auto">
          <a:xfrm>
            <a:off x="25152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Factors affecting item difficulty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r>
              <a:rPr lang="en-US" sz="2400" dirty="0" smtClean="0">
                <a:solidFill>
                  <a:schemeClr val="tx1"/>
                </a:solidFill>
              </a:rPr>
              <a:t>In tasks relating to </a:t>
            </a:r>
            <a:r>
              <a:rPr lang="en-US" sz="2400" i="1" dirty="0" smtClean="0">
                <a:solidFill>
                  <a:schemeClr val="tx1"/>
                </a:solidFill>
              </a:rPr>
              <a:t>non-continuous texts, </a:t>
            </a:r>
            <a:r>
              <a:rPr lang="en-US" sz="2400" dirty="0" smtClean="0">
                <a:solidFill>
                  <a:schemeClr val="tx1"/>
                </a:solidFill>
              </a:rPr>
              <a:t>difficulty is influenced</a:t>
            </a:r>
          </a:p>
          <a:p>
            <a:pPr lvl="1"/>
            <a:r>
              <a:rPr lang="en-US" sz="2400" dirty="0" smtClean="0">
                <a:solidFill>
                  <a:schemeClr val="tx1"/>
                </a:solidFill>
              </a:rPr>
              <a:t>by the amount of information in the text; </a:t>
            </a:r>
          </a:p>
          <a:p>
            <a:pPr lvl="1"/>
            <a:r>
              <a:rPr lang="en-US" sz="2400" dirty="0" smtClean="0">
                <a:solidFill>
                  <a:schemeClr val="tx1"/>
                </a:solidFill>
              </a:rPr>
              <a:t>By the list structure (simple lists are easier to negotiate than more complex lists); </a:t>
            </a:r>
          </a:p>
          <a:p>
            <a:pPr lvl="1"/>
            <a:r>
              <a:rPr lang="en-US" sz="2400" dirty="0" smtClean="0">
                <a:solidFill>
                  <a:schemeClr val="tx1"/>
                </a:solidFill>
              </a:rPr>
              <a:t>whether the components are ordered and explicitly </a:t>
            </a:r>
            <a:r>
              <a:rPr lang="en-US" sz="2400" dirty="0" err="1" smtClean="0">
                <a:solidFill>
                  <a:schemeClr val="tx1"/>
                </a:solidFill>
              </a:rPr>
              <a:t>organised</a:t>
            </a:r>
            <a:r>
              <a:rPr lang="en-US" sz="2400" dirty="0" smtClean="0">
                <a:solidFill>
                  <a:schemeClr val="tx1"/>
                </a:solidFill>
              </a:rPr>
              <a:t>, for example with labels or special formatting; and</a:t>
            </a:r>
          </a:p>
          <a:p>
            <a:pPr lvl="1"/>
            <a:r>
              <a:rPr lang="en-US" sz="2400" dirty="0" smtClean="0">
                <a:solidFill>
                  <a:schemeClr val="tx1"/>
                </a:solidFill>
              </a:rPr>
              <a:t>whether the information required is in the body of the text or in a separate part, such as a footnote.</a:t>
            </a:r>
            <a:endParaRPr lang="en-AU" sz="2400" dirty="0" smtClean="0">
              <a:solidFill>
                <a:schemeClr val="tx1"/>
              </a:solidFill>
            </a:endParaRPr>
          </a:p>
        </p:txBody>
      </p:sp>
      <p:sp>
        <p:nvSpPr>
          <p:cNvPr id="4" name="Title 1"/>
          <p:cNvSpPr txBox="1">
            <a:spLocks/>
          </p:cNvSpPr>
          <p:nvPr/>
        </p:nvSpPr>
        <p:spPr bwMode="auto">
          <a:xfrm>
            <a:off x="25152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Factors affecting item difficulty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85800" y="1624013"/>
            <a:ext cx="7772400" cy="5005387"/>
          </a:xfrm>
        </p:spPr>
        <p:txBody>
          <a:bodyPr/>
          <a:lstStyle/>
          <a:p>
            <a:pPr marL="1588" indent="12700">
              <a:buFontTx/>
              <a:buNone/>
              <a:defRPr/>
            </a:pPr>
            <a:r>
              <a:rPr lang="en-US" sz="2400" dirty="0" smtClean="0">
                <a:solidFill>
                  <a:schemeClr val="tx1"/>
                </a:solidFill>
              </a:rPr>
              <a:t>For the purposes of PISA, scientific literacy refers to an individual’s:</a:t>
            </a:r>
          </a:p>
          <a:p>
            <a:pPr>
              <a:defRPr/>
            </a:pPr>
            <a:r>
              <a:rPr lang="en-US" sz="2400" dirty="0" smtClean="0">
                <a:solidFill>
                  <a:schemeClr val="tx1"/>
                </a:solidFill>
              </a:rPr>
              <a:t>Scientific knowledge and use of that knowledge to identify questions, acquire new knowledge, explain scientific phenomena and draw evidence-based conclusions about science-related issues.</a:t>
            </a:r>
          </a:p>
          <a:p>
            <a:pPr>
              <a:defRPr/>
            </a:pPr>
            <a:r>
              <a:rPr lang="en-US" sz="2400" dirty="0" smtClean="0">
                <a:solidFill>
                  <a:schemeClr val="tx1"/>
                </a:solidFill>
              </a:rPr>
              <a:t>Understanding of the characteristic features of science as a form of human knowledge and enquiry.</a:t>
            </a:r>
          </a:p>
          <a:p>
            <a:pPr>
              <a:defRPr/>
            </a:pPr>
            <a:r>
              <a:rPr lang="en-US" sz="2400" dirty="0" smtClean="0">
                <a:solidFill>
                  <a:schemeClr val="tx1"/>
                </a:solidFill>
              </a:rPr>
              <a:t>Awareness of how science and technology shape our material, intellectual and cultural environments.</a:t>
            </a:r>
          </a:p>
          <a:p>
            <a:pPr>
              <a:defRPr/>
            </a:pPr>
            <a:r>
              <a:rPr lang="en-US" sz="2400" dirty="0" smtClean="0">
                <a:solidFill>
                  <a:schemeClr val="tx1"/>
                </a:solidFill>
              </a:rPr>
              <a:t>Willingness to engage in science-related issues, and with the ideas of science, as a reflective citizen.</a:t>
            </a:r>
          </a:p>
        </p:txBody>
      </p:sp>
      <p:sp>
        <p:nvSpPr>
          <p:cNvPr id="4" name="Title 1"/>
          <p:cNvSpPr txBox="1">
            <a:spLocks/>
          </p:cNvSpPr>
          <p:nvPr/>
        </p:nvSpPr>
        <p:spPr bwMode="auto">
          <a:xfrm>
            <a:off x="49530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Science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19113" y="1624013"/>
            <a:ext cx="8624887" cy="5005387"/>
          </a:xfrm>
        </p:spPr>
        <p:txBody>
          <a:bodyPr/>
          <a:lstStyle/>
          <a:p>
            <a:pPr marL="1588" indent="12700">
              <a:buFontTx/>
              <a:buNone/>
              <a:defRPr/>
            </a:pPr>
            <a:r>
              <a:rPr lang="en-US" sz="2400" dirty="0" smtClean="0">
                <a:solidFill>
                  <a:schemeClr val="tx1"/>
                </a:solidFill>
              </a:rPr>
              <a:t>The PISA definition of </a:t>
            </a:r>
            <a:r>
              <a:rPr lang="en-US" sz="2400" i="1" dirty="0" smtClean="0">
                <a:solidFill>
                  <a:schemeClr val="tx1"/>
                </a:solidFill>
              </a:rPr>
              <a:t>scientific literacy may be </a:t>
            </a:r>
            <a:r>
              <a:rPr lang="en-US" sz="2400" i="1" dirty="0" err="1" smtClean="0">
                <a:solidFill>
                  <a:schemeClr val="tx1"/>
                </a:solidFill>
              </a:rPr>
              <a:t>characterised</a:t>
            </a:r>
            <a:r>
              <a:rPr lang="en-US" sz="2400" i="1" dirty="0" smtClean="0">
                <a:solidFill>
                  <a:schemeClr val="tx1"/>
                </a:solidFill>
              </a:rPr>
              <a:t> as consisting of four interrelated </a:t>
            </a:r>
            <a:r>
              <a:rPr lang="en-AU" sz="2400" dirty="0" smtClean="0">
                <a:solidFill>
                  <a:schemeClr val="tx1"/>
                </a:solidFill>
              </a:rPr>
              <a:t>aspects:</a:t>
            </a:r>
          </a:p>
          <a:p>
            <a:pPr>
              <a:defRPr/>
            </a:pPr>
            <a:r>
              <a:rPr lang="en-US" sz="2400" i="1" dirty="0" smtClean="0">
                <a:solidFill>
                  <a:schemeClr val="tx1"/>
                </a:solidFill>
              </a:rPr>
              <a:t>Context: </a:t>
            </a:r>
            <a:r>
              <a:rPr lang="en-US" sz="2400" dirty="0" err="1" smtClean="0">
                <a:solidFill>
                  <a:schemeClr val="tx1"/>
                </a:solidFill>
              </a:rPr>
              <a:t>recognising</a:t>
            </a:r>
            <a:r>
              <a:rPr lang="en-US" sz="2400" dirty="0" smtClean="0">
                <a:solidFill>
                  <a:schemeClr val="tx1"/>
                </a:solidFill>
              </a:rPr>
              <a:t> life situations involving science and technology.</a:t>
            </a:r>
          </a:p>
          <a:p>
            <a:pPr>
              <a:defRPr/>
            </a:pPr>
            <a:r>
              <a:rPr lang="en-US" sz="2400" i="1" dirty="0" smtClean="0">
                <a:solidFill>
                  <a:schemeClr val="tx1"/>
                </a:solidFill>
              </a:rPr>
              <a:t>Knowledge: </a:t>
            </a:r>
            <a:r>
              <a:rPr lang="en-US" sz="2400" dirty="0" smtClean="0">
                <a:solidFill>
                  <a:schemeClr val="tx1"/>
                </a:solidFill>
              </a:rPr>
              <a:t>understanding the natural world on the basis of scientific knowledge that includes both knowledge of the natural world, and knowledge about science itself.</a:t>
            </a:r>
          </a:p>
          <a:p>
            <a:pPr>
              <a:defRPr/>
            </a:pPr>
            <a:r>
              <a:rPr lang="en-US" sz="2400" i="1" dirty="0" smtClean="0">
                <a:solidFill>
                  <a:schemeClr val="tx1"/>
                </a:solidFill>
              </a:rPr>
              <a:t>Competencies: </a:t>
            </a:r>
            <a:r>
              <a:rPr lang="en-US" sz="2400" dirty="0" smtClean="0">
                <a:solidFill>
                  <a:schemeClr val="tx1"/>
                </a:solidFill>
              </a:rPr>
              <a:t>demonstrating scientific competencies that include identifying scientific issues, explaining phenomena scientifically, and using scientific evidence</a:t>
            </a:r>
            <a:r>
              <a:rPr lang="en-US" sz="2400" i="1" dirty="0" smtClean="0">
                <a:solidFill>
                  <a:schemeClr val="tx1"/>
                </a:solidFill>
              </a:rPr>
              <a:t>.</a:t>
            </a:r>
          </a:p>
          <a:p>
            <a:pPr>
              <a:defRPr/>
            </a:pPr>
            <a:r>
              <a:rPr lang="en-US" sz="2400" i="1" dirty="0" smtClean="0">
                <a:solidFill>
                  <a:schemeClr val="tx1"/>
                </a:solidFill>
              </a:rPr>
              <a:t>Attitudes: </a:t>
            </a:r>
            <a:r>
              <a:rPr lang="en-US" sz="2400" dirty="0" smtClean="0">
                <a:solidFill>
                  <a:schemeClr val="tx1"/>
                </a:solidFill>
              </a:rPr>
              <a:t>indicating an interest in science, support for scientific enquiry, and motivation to act responsibly towards, </a:t>
            </a:r>
            <a:r>
              <a:rPr lang="en-AU" sz="2400" dirty="0" smtClean="0">
                <a:solidFill>
                  <a:schemeClr val="tx1"/>
                </a:solidFill>
              </a:rPr>
              <a:t>for example, natural resources and environments.</a:t>
            </a:r>
            <a:endParaRPr lang="en-US" sz="2400" dirty="0" smtClean="0">
              <a:solidFill>
                <a:schemeClr val="tx1"/>
              </a:solidFill>
            </a:endParaRPr>
          </a:p>
        </p:txBody>
      </p:sp>
      <p:sp>
        <p:nvSpPr>
          <p:cNvPr id="4" name="Title 1"/>
          <p:cNvSpPr txBox="1">
            <a:spLocks/>
          </p:cNvSpPr>
          <p:nvPr/>
        </p:nvSpPr>
        <p:spPr bwMode="auto">
          <a:xfrm>
            <a:off x="49530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Science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19113" y="2306638"/>
            <a:ext cx="8624887" cy="5005387"/>
          </a:xfrm>
        </p:spPr>
        <p:txBody>
          <a:bodyPr/>
          <a:lstStyle/>
          <a:p>
            <a:pPr marL="1588" indent="12700">
              <a:buFontTx/>
              <a:buNone/>
              <a:defRPr/>
            </a:pPr>
            <a:r>
              <a:rPr lang="en-US" sz="2400" dirty="0" smtClean="0">
                <a:solidFill>
                  <a:schemeClr val="tx1"/>
                </a:solidFill>
              </a:rPr>
              <a:t>In PISA, mathematical literacy is defined as follows:</a:t>
            </a:r>
          </a:p>
          <a:p>
            <a:pPr>
              <a:defRPr/>
            </a:pPr>
            <a:r>
              <a:rPr lang="en-US" sz="2400" i="1" dirty="0" smtClean="0">
                <a:solidFill>
                  <a:schemeClr val="tx1"/>
                </a:solidFill>
              </a:rPr>
              <a:t>Mathematical literacy is an individual’s capacity to formulate, employ, and interpret mathematics in a variety of contexts. It includes reasoning mathematically and using mathematical concepts, procedures, facts and tools to describe, explain and predict phenomena. It assists individuals to </a:t>
            </a:r>
            <a:r>
              <a:rPr lang="en-US" sz="2400" i="1" dirty="0" err="1" smtClean="0">
                <a:solidFill>
                  <a:schemeClr val="tx1"/>
                </a:solidFill>
              </a:rPr>
              <a:t>recognise</a:t>
            </a:r>
            <a:r>
              <a:rPr lang="en-US" sz="2400" i="1" dirty="0" smtClean="0">
                <a:solidFill>
                  <a:schemeClr val="tx1"/>
                </a:solidFill>
              </a:rPr>
              <a:t> the role that mathematics plays in the world and to make the well-founded judgments and decisions needed by constructive, engaged and reflective citizens.</a:t>
            </a:r>
            <a:endParaRPr lang="en-US" sz="2400" dirty="0" smtClean="0">
              <a:solidFill>
                <a:schemeClr val="tx1"/>
              </a:solidFill>
            </a:endParaRPr>
          </a:p>
        </p:txBody>
      </p:sp>
      <p:sp>
        <p:nvSpPr>
          <p:cNvPr id="4" name="Title 1"/>
          <p:cNvSpPr txBox="1">
            <a:spLocks/>
          </p:cNvSpPr>
          <p:nvPr/>
        </p:nvSpPr>
        <p:spPr bwMode="auto">
          <a:xfrm>
            <a:off x="395536"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Mathematics Framework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19113" y="2538413"/>
            <a:ext cx="8624887" cy="5005387"/>
          </a:xfrm>
        </p:spPr>
        <p:txBody>
          <a:bodyPr/>
          <a:lstStyle/>
          <a:p>
            <a:pPr marL="1588" indent="12700">
              <a:buFontTx/>
              <a:buNone/>
              <a:defRPr/>
            </a:pPr>
            <a:r>
              <a:rPr lang="en-US" sz="2400" dirty="0" smtClean="0">
                <a:solidFill>
                  <a:schemeClr val="tx1"/>
                </a:solidFill>
              </a:rPr>
              <a:t>Mathematical literacy can be </a:t>
            </a:r>
            <a:r>
              <a:rPr lang="en-US" sz="2400" dirty="0" err="1" smtClean="0">
                <a:solidFill>
                  <a:schemeClr val="tx1"/>
                </a:solidFill>
              </a:rPr>
              <a:t>analysed</a:t>
            </a:r>
            <a:r>
              <a:rPr lang="en-US" sz="2400" dirty="0" smtClean="0">
                <a:solidFill>
                  <a:schemeClr val="tx1"/>
                </a:solidFill>
              </a:rPr>
              <a:t> in terms of three </a:t>
            </a:r>
            <a:r>
              <a:rPr lang="en-AU" sz="2400" dirty="0" smtClean="0">
                <a:solidFill>
                  <a:schemeClr val="tx1"/>
                </a:solidFill>
              </a:rPr>
              <a:t>interrelated aspects:</a:t>
            </a:r>
          </a:p>
          <a:p>
            <a:pPr>
              <a:defRPr/>
            </a:pPr>
            <a:r>
              <a:rPr lang="en-US" sz="2400" i="1" dirty="0" smtClean="0">
                <a:solidFill>
                  <a:schemeClr val="tx1"/>
                </a:solidFill>
              </a:rPr>
              <a:t>the mathematical processes </a:t>
            </a:r>
            <a:r>
              <a:rPr lang="en-US" sz="2400" dirty="0" smtClean="0">
                <a:solidFill>
                  <a:schemeClr val="tx1"/>
                </a:solidFill>
              </a:rPr>
              <a:t>that describe what individuals do to connect the context of the problem with mathematics and thus solve the problem, and the capabilities that underlie those processes;</a:t>
            </a:r>
          </a:p>
          <a:p>
            <a:pPr>
              <a:defRPr/>
            </a:pPr>
            <a:r>
              <a:rPr lang="en-US" sz="2400" i="1" dirty="0" smtClean="0">
                <a:solidFill>
                  <a:schemeClr val="tx1"/>
                </a:solidFill>
              </a:rPr>
              <a:t>the mathematical content </a:t>
            </a:r>
            <a:r>
              <a:rPr lang="en-US" sz="2400" dirty="0" smtClean="0">
                <a:solidFill>
                  <a:schemeClr val="tx1"/>
                </a:solidFill>
              </a:rPr>
              <a:t>that is targeted for use in the assessment items; and</a:t>
            </a:r>
          </a:p>
          <a:p>
            <a:pPr>
              <a:defRPr/>
            </a:pPr>
            <a:r>
              <a:rPr lang="en-US" sz="2400" i="1" dirty="0" smtClean="0">
                <a:solidFill>
                  <a:schemeClr val="tx1"/>
                </a:solidFill>
              </a:rPr>
              <a:t>the contexts </a:t>
            </a:r>
            <a:r>
              <a:rPr lang="en-US" sz="2400" dirty="0" smtClean="0">
                <a:solidFill>
                  <a:schemeClr val="tx1"/>
                </a:solidFill>
              </a:rPr>
              <a:t>in which the assessment items are located.</a:t>
            </a:r>
          </a:p>
        </p:txBody>
      </p:sp>
      <p:sp>
        <p:nvSpPr>
          <p:cNvPr id="4" name="Title 1"/>
          <p:cNvSpPr txBox="1">
            <a:spLocks/>
          </p:cNvSpPr>
          <p:nvPr/>
        </p:nvSpPr>
        <p:spPr bwMode="auto">
          <a:xfrm>
            <a:off x="179512"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Mathematics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5400"/>
            <a:ext cx="7772400" cy="1143000"/>
          </a:xfrm>
        </p:spPr>
        <p:txBody>
          <a:bodyPr/>
          <a:lstStyle/>
          <a:p>
            <a:pPr eaLnBrk="1" hangingPunct="1"/>
            <a:r>
              <a:rPr lang="en-US" b="1" dirty="0" smtClean="0">
                <a:latin typeface="+mj-lt"/>
              </a:rPr>
              <a:t>PISA for Development</a:t>
            </a:r>
          </a:p>
        </p:txBody>
      </p:sp>
      <p:sp>
        <p:nvSpPr>
          <p:cNvPr id="5123" name="Rectangle 3"/>
          <p:cNvSpPr>
            <a:spLocks noGrp="1" noChangeArrowheads="1"/>
          </p:cNvSpPr>
          <p:nvPr>
            <p:ph type="body" idx="1"/>
          </p:nvPr>
        </p:nvSpPr>
        <p:spPr/>
        <p:txBody>
          <a:bodyPr/>
          <a:lstStyle/>
          <a:p>
            <a:r>
              <a:rPr lang="en-AU" sz="2400" i="1" dirty="0" smtClean="0">
                <a:solidFill>
                  <a:schemeClr val="tx1"/>
                </a:solidFill>
              </a:rPr>
              <a:t>Observation 2:	Extensive consultation and participant involvement in test development activities have been the core of PISA. The extent of consultation with potential developing country participants and their capacity to influence PISA design choices needs to be given careful consideration.</a:t>
            </a:r>
            <a:endParaRPr lang="en-AU"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075" y="1636713"/>
            <a:ext cx="7772400" cy="4419600"/>
          </a:xfrm>
        </p:spPr>
        <p:txBody>
          <a:bodyPr/>
          <a:lstStyle/>
          <a:p>
            <a:pPr>
              <a:buFontTx/>
              <a:buNone/>
            </a:pPr>
            <a:r>
              <a:rPr lang="en-AU" sz="2400" dirty="0" smtClean="0">
                <a:solidFill>
                  <a:schemeClr val="tx1"/>
                </a:solidFill>
              </a:rPr>
              <a:t>The normal PISA process includes:</a:t>
            </a:r>
          </a:p>
          <a:p>
            <a:r>
              <a:rPr lang="en-AU" sz="2400" dirty="0" smtClean="0">
                <a:solidFill>
                  <a:schemeClr val="tx1"/>
                </a:solidFill>
              </a:rPr>
              <a:t>Engagement of professional test development teams from a number of countries</a:t>
            </a:r>
          </a:p>
          <a:p>
            <a:r>
              <a:rPr lang="en-AU" sz="2400" dirty="0" smtClean="0">
                <a:solidFill>
                  <a:schemeClr val="tx1"/>
                </a:solidFill>
              </a:rPr>
              <a:t>The use of international experts to guide framework and item development</a:t>
            </a:r>
          </a:p>
          <a:p>
            <a:r>
              <a:rPr lang="en-AU" sz="2400" dirty="0" smtClean="0">
                <a:solidFill>
                  <a:schemeClr val="tx1"/>
                </a:solidFill>
              </a:rPr>
              <a:t>A requirement that all items are trialled by all participating economies</a:t>
            </a:r>
          </a:p>
          <a:p>
            <a:r>
              <a:rPr lang="en-AU" sz="2400" dirty="0" smtClean="0">
                <a:solidFill>
                  <a:schemeClr val="tx1"/>
                </a:solidFill>
              </a:rPr>
              <a:t>The implementation of extensive linguistic adaptation and verification</a:t>
            </a:r>
          </a:p>
          <a:p>
            <a:r>
              <a:rPr lang="en-AU" sz="2400" dirty="0" smtClean="0">
                <a:solidFill>
                  <a:schemeClr val="tx1"/>
                </a:solidFill>
              </a:rPr>
              <a:t>Careful psychometric review of all items</a:t>
            </a:r>
          </a:p>
        </p:txBody>
      </p:sp>
      <p:sp>
        <p:nvSpPr>
          <p:cNvPr id="4" name="Rectangle 2"/>
          <p:cNvSpPr txBox="1">
            <a:spLocks noChangeArrowheads="1"/>
          </p:cNvSpPr>
          <p:nvPr/>
        </p:nvSpPr>
        <p:spPr bwMode="auto">
          <a:xfrm>
            <a:off x="685800" y="0"/>
            <a:ext cx="7772400" cy="1143000"/>
          </a:xfrm>
          <a:prstGeom prst="rect">
            <a:avLst/>
          </a:prstGeom>
          <a:noFill/>
          <a:ln w="9525">
            <a:noFill/>
            <a:miter lim="800000"/>
            <a:headEnd/>
            <a:tailEnd/>
          </a:ln>
        </p:spPr>
        <p:txBody>
          <a:bodyPr anchor="b"/>
          <a:lstStyle/>
          <a:p>
            <a:pPr algn="ctr" eaLnBrk="1" hangingPunct="1">
              <a:defRPr/>
            </a:pPr>
            <a:r>
              <a:rPr lang="en-US" sz="4000" b="1" kern="0" dirty="0">
                <a:latin typeface="+mj-lt"/>
                <a:ea typeface="+mj-ea"/>
                <a:cs typeface="+mj-cs"/>
              </a:rPr>
              <a:t>PISA for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49275" y="0"/>
            <a:ext cx="7772400" cy="1143000"/>
          </a:xfrm>
        </p:spPr>
        <p:txBody>
          <a:bodyPr/>
          <a:lstStyle/>
          <a:p>
            <a:pPr eaLnBrk="1" hangingPunct="1"/>
            <a:r>
              <a:rPr lang="en-US" b="1" dirty="0" smtClean="0">
                <a:latin typeface="+mj-lt"/>
              </a:rPr>
              <a:t>Overview</a:t>
            </a:r>
          </a:p>
        </p:txBody>
      </p:sp>
      <p:sp>
        <p:nvSpPr>
          <p:cNvPr id="5123" name="Rectangle 3"/>
          <p:cNvSpPr>
            <a:spLocks noGrp="1" noChangeArrowheads="1"/>
          </p:cNvSpPr>
          <p:nvPr>
            <p:ph type="body" idx="1"/>
          </p:nvPr>
        </p:nvSpPr>
        <p:spPr>
          <a:xfrm>
            <a:off x="827584" y="1916832"/>
            <a:ext cx="7772400" cy="4419600"/>
          </a:xfrm>
        </p:spPr>
        <p:txBody>
          <a:bodyPr/>
          <a:lstStyle/>
          <a:p>
            <a:pPr marL="0" indent="0" eaLnBrk="1" hangingPunct="1">
              <a:buNone/>
            </a:pPr>
            <a:r>
              <a:rPr lang="en-US" sz="2800" dirty="0" smtClean="0">
                <a:solidFill>
                  <a:schemeClr val="tx1"/>
                </a:solidFill>
              </a:rPr>
              <a:t>This presentation will look at </a:t>
            </a:r>
            <a:r>
              <a:rPr lang="en-US" sz="2800" smtClean="0">
                <a:solidFill>
                  <a:schemeClr val="tx1"/>
                </a:solidFill>
              </a:rPr>
              <a:t>the following points </a:t>
            </a:r>
            <a:r>
              <a:rPr lang="en-US" sz="2800" dirty="0" smtClean="0">
                <a:solidFill>
                  <a:schemeClr val="tx1"/>
                </a:solidFill>
              </a:rPr>
              <a:t>and seek discussion from participants:</a:t>
            </a:r>
          </a:p>
          <a:p>
            <a:r>
              <a:rPr lang="en-US" sz="2800" dirty="0" smtClean="0">
                <a:solidFill>
                  <a:schemeClr val="tx1"/>
                </a:solidFill>
              </a:rPr>
              <a:t>Current PISA assessment frameworks</a:t>
            </a:r>
          </a:p>
          <a:p>
            <a:r>
              <a:rPr lang="en-US" sz="2800" dirty="0" smtClean="0">
                <a:solidFill>
                  <a:schemeClr val="tx1"/>
                </a:solidFill>
              </a:rPr>
              <a:t>Cross cultural validity</a:t>
            </a:r>
          </a:p>
          <a:p>
            <a:r>
              <a:rPr lang="en-US" sz="2800" dirty="0" smtClean="0">
                <a:solidFill>
                  <a:schemeClr val="tx1"/>
                </a:solidFill>
              </a:rPr>
              <a:t>An examination of easier items</a:t>
            </a:r>
          </a:p>
          <a:p>
            <a:r>
              <a:rPr lang="en-US" sz="2800" dirty="0" smtClean="0">
                <a:solidFill>
                  <a:schemeClr val="tx1"/>
                </a:solidFill>
              </a:rPr>
              <a:t>Test design alternatives</a:t>
            </a:r>
          </a:p>
          <a:p>
            <a:r>
              <a:rPr lang="en-US" sz="2800" dirty="0" smtClean="0">
                <a:solidFill>
                  <a:schemeClr val="tx1"/>
                </a:solidFill>
              </a:rPr>
              <a:t>Proficiency levels</a:t>
            </a:r>
          </a:p>
          <a:p>
            <a:r>
              <a:rPr lang="en-US" sz="2800" dirty="0" smtClean="0">
                <a:solidFill>
                  <a:schemeClr val="tx1"/>
                </a:solidFill>
              </a:rPr>
              <a:t>Scaling methods</a:t>
            </a:r>
          </a:p>
          <a:p>
            <a:r>
              <a:rPr lang="en-US" sz="2800" dirty="0" smtClean="0">
                <a:solidFill>
                  <a:schemeClr val="tx1"/>
                </a:solidFill>
              </a:rPr>
              <a:t>Possible strategies for moving ahead</a:t>
            </a:r>
          </a:p>
          <a:p>
            <a:endParaRPr lang="en-US" sz="2800" dirty="0" smtClean="0">
              <a:solidFill>
                <a:schemeClr val="tx1"/>
              </a:solidFill>
            </a:endParaRPr>
          </a:p>
          <a:p>
            <a:pPr eaLnBrk="1" hangingPunct="1">
              <a:buNone/>
            </a:pPr>
            <a:endParaRPr lang="en-US" sz="2800" dirty="0" smtClean="0">
              <a:solidFill>
                <a:schemeClr val="tx1"/>
              </a:solidFill>
            </a:endParaRPr>
          </a:p>
          <a:p>
            <a:pPr eaLnBrk="1" hangingPunct="1">
              <a:buNone/>
            </a:pPr>
            <a:endParaRPr lang="en-US" sz="2800" dirty="0" smtClean="0">
              <a:solidFill>
                <a:schemeClr val="tx1"/>
              </a:solidFill>
            </a:endParaRPr>
          </a:p>
          <a:p>
            <a:pPr eaLnBrk="1" hangingPunct="1">
              <a:buNone/>
            </a:pPr>
            <a:endParaRPr lang="en-US" sz="2800" dirty="0" smtClean="0">
              <a:solidFill>
                <a:schemeClr val="tx1"/>
              </a:solidFill>
            </a:endParaRPr>
          </a:p>
          <a:p>
            <a:pPr eaLnBrk="1" hangingPunct="1">
              <a:buNone/>
            </a:pPr>
            <a:endParaRPr lang="en-US" sz="2800" dirty="0" smtClean="0">
              <a:solidFill>
                <a:schemeClr val="tx1"/>
              </a:solidFill>
            </a:endParaRPr>
          </a:p>
          <a:p>
            <a:pPr eaLnBrk="1" hangingPunct="1">
              <a:buNone/>
            </a:pPr>
            <a:endParaRPr lang="en-US" sz="2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075" y="1636713"/>
            <a:ext cx="7772400" cy="4419600"/>
          </a:xfrm>
        </p:spPr>
        <p:txBody>
          <a:bodyPr/>
          <a:lstStyle/>
          <a:p>
            <a:pPr>
              <a:buFontTx/>
              <a:buNone/>
            </a:pPr>
            <a:r>
              <a:rPr lang="en-AU" sz="2400" dirty="0" smtClean="0">
                <a:solidFill>
                  <a:schemeClr val="tx1"/>
                </a:solidFill>
              </a:rPr>
              <a:t>The normal PISA process includes:</a:t>
            </a:r>
          </a:p>
          <a:p>
            <a:r>
              <a:rPr lang="en-AU" sz="2400" dirty="0" smtClean="0">
                <a:solidFill>
                  <a:schemeClr val="tx1"/>
                </a:solidFill>
              </a:rPr>
              <a:t>Examination of item-by-country interactions in both Field Trial and Main Survey</a:t>
            </a:r>
          </a:p>
          <a:p>
            <a:pPr>
              <a:defRPr/>
            </a:pPr>
            <a:r>
              <a:rPr lang="en-AU" sz="2400" dirty="0" smtClean="0">
                <a:solidFill>
                  <a:schemeClr val="tx1"/>
                </a:solidFill>
              </a:rPr>
              <a:t>Extensive framework and item review opportunities by all participants</a:t>
            </a:r>
          </a:p>
          <a:p>
            <a:pPr>
              <a:defRPr/>
            </a:pPr>
            <a:r>
              <a:rPr lang="en-AU" sz="2400" dirty="0" smtClean="0">
                <a:solidFill>
                  <a:schemeClr val="tx1"/>
                </a:solidFill>
              </a:rPr>
              <a:t>Submissions of items actively sort from all participants with high priority given to the use of participant submissions</a:t>
            </a:r>
          </a:p>
          <a:p>
            <a:endParaRPr lang="en-AU" sz="2400" dirty="0" smtClean="0">
              <a:solidFill>
                <a:schemeClr val="tx1"/>
              </a:solidFill>
            </a:endParaRPr>
          </a:p>
          <a:p>
            <a:endParaRPr lang="en-AU" sz="2400" dirty="0" smtClean="0">
              <a:solidFill>
                <a:schemeClr val="tx1"/>
              </a:solidFill>
            </a:endParaRPr>
          </a:p>
        </p:txBody>
      </p:sp>
      <p:sp>
        <p:nvSpPr>
          <p:cNvPr id="4" name="Rectangle 2"/>
          <p:cNvSpPr txBox="1">
            <a:spLocks noChangeArrowheads="1"/>
          </p:cNvSpPr>
          <p:nvPr/>
        </p:nvSpPr>
        <p:spPr bwMode="auto">
          <a:xfrm>
            <a:off x="685800" y="0"/>
            <a:ext cx="7772400" cy="1143000"/>
          </a:xfrm>
          <a:prstGeom prst="rect">
            <a:avLst/>
          </a:prstGeom>
          <a:noFill/>
          <a:ln w="9525">
            <a:noFill/>
            <a:miter lim="800000"/>
            <a:headEnd/>
            <a:tailEnd/>
          </a:ln>
        </p:spPr>
        <p:txBody>
          <a:bodyPr anchor="b"/>
          <a:lstStyle/>
          <a:p>
            <a:pPr algn="ctr" eaLnBrk="1" hangingPunct="1">
              <a:defRPr/>
            </a:pPr>
            <a:r>
              <a:rPr lang="en-US" sz="4000" b="1" kern="0" dirty="0">
                <a:latin typeface="+mj-lt"/>
                <a:ea typeface="+mj-ea"/>
                <a:cs typeface="+mj-cs"/>
              </a:rPr>
              <a:t>PISA for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MathsReport.jpg"/>
          <p:cNvPicPr>
            <a:picLocks noChangeAspect="1"/>
          </p:cNvPicPr>
          <p:nvPr/>
        </p:nvPicPr>
        <p:blipFill>
          <a:blip r:embed="rId2" cstate="print"/>
          <a:stretch>
            <a:fillRect/>
          </a:stretch>
        </p:blipFill>
        <p:spPr>
          <a:xfrm>
            <a:off x="2283083" y="0"/>
            <a:ext cx="4577834"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548680"/>
            <a:ext cx="7772400" cy="1143000"/>
          </a:xfrm>
        </p:spPr>
        <p:txBody>
          <a:bodyPr/>
          <a:lstStyle/>
          <a:p>
            <a:r>
              <a:rPr lang="en-US" b="1" dirty="0" smtClean="0">
                <a:latin typeface="+mj-lt"/>
              </a:rPr>
              <a:t>Empirical evidence concerning cross cultural validity</a:t>
            </a:r>
          </a:p>
        </p:txBody>
      </p:sp>
      <p:pic>
        <p:nvPicPr>
          <p:cNvPr id="4" name="Picture 3"/>
          <p:cNvPicPr>
            <a:picLocks noChangeAspect="1"/>
          </p:cNvPicPr>
          <p:nvPr/>
        </p:nvPicPr>
        <p:blipFill>
          <a:blip r:embed="rId2" cstate="print"/>
          <a:srcRect/>
          <a:stretch>
            <a:fillRect/>
          </a:stretch>
        </p:blipFill>
        <p:spPr bwMode="auto">
          <a:xfrm>
            <a:off x="1250055" y="2031466"/>
            <a:ext cx="6287378" cy="4819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1326255" y="2025576"/>
            <a:ext cx="6287378" cy="4839376"/>
          </a:xfrm>
          <a:prstGeom prst="rect">
            <a:avLst/>
          </a:prstGeom>
          <a:noFill/>
          <a:ln w="9525">
            <a:noFill/>
            <a:miter lim="800000"/>
            <a:headEnd/>
            <a:tailEnd/>
          </a:ln>
        </p:spPr>
      </p:pic>
      <p:sp>
        <p:nvSpPr>
          <p:cNvPr id="4" name="Title 1"/>
          <p:cNvSpPr txBox="1">
            <a:spLocks/>
          </p:cNvSpPr>
          <p:nvPr/>
        </p:nvSpPr>
        <p:spPr bwMode="auto">
          <a:xfrm>
            <a:off x="0" y="404664"/>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390033"/>
                </a:solidFill>
                <a:effectLst/>
                <a:uLnTx/>
                <a:uFillTx/>
                <a:latin typeface="+mj-lt"/>
                <a:ea typeface="+mj-ea"/>
                <a:cs typeface="+mj-cs"/>
              </a:rPr>
              <a:t>Empirical evidence concerning cross cultural validity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1356539" y="1868185"/>
            <a:ext cx="6314286" cy="4944165"/>
          </a:xfrm>
          <a:prstGeom prst="rect">
            <a:avLst/>
          </a:prstGeom>
          <a:noFill/>
          <a:ln w="9525">
            <a:noFill/>
            <a:miter lim="800000"/>
            <a:headEnd/>
            <a:tailEnd/>
          </a:ln>
        </p:spPr>
      </p:pic>
      <p:sp>
        <p:nvSpPr>
          <p:cNvPr id="6" name="Title 1"/>
          <p:cNvSpPr txBox="1">
            <a:spLocks/>
          </p:cNvSpPr>
          <p:nvPr/>
        </p:nvSpPr>
        <p:spPr bwMode="auto">
          <a:xfrm>
            <a:off x="0" y="404664"/>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390033"/>
                </a:solidFill>
                <a:effectLst/>
                <a:uLnTx/>
                <a:uFillTx/>
                <a:latin typeface="+mj-lt"/>
                <a:ea typeface="+mj-ea"/>
                <a:cs typeface="+mj-cs"/>
              </a:rPr>
              <a:t>Empirical evidence concerning cross cultural validity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1253932" y="1989113"/>
            <a:ext cx="6230220" cy="4877481"/>
          </a:xfrm>
          <a:prstGeom prst="rect">
            <a:avLst/>
          </a:prstGeom>
          <a:noFill/>
          <a:ln w="9525">
            <a:noFill/>
            <a:miter lim="800000"/>
            <a:headEnd/>
            <a:tailEnd/>
          </a:ln>
        </p:spPr>
      </p:pic>
      <p:sp>
        <p:nvSpPr>
          <p:cNvPr id="6" name="Title 1"/>
          <p:cNvSpPr txBox="1">
            <a:spLocks/>
          </p:cNvSpPr>
          <p:nvPr/>
        </p:nvSpPr>
        <p:spPr bwMode="auto">
          <a:xfrm>
            <a:off x="0" y="404664"/>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390033"/>
                </a:solidFill>
                <a:effectLst/>
                <a:uLnTx/>
                <a:uFillTx/>
                <a:latin typeface="+mj-lt"/>
                <a:ea typeface="+mj-ea"/>
                <a:cs typeface="+mj-cs"/>
              </a:rPr>
              <a:t>Empirical evidence concerning cross cultural validity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r>
              <a:rPr lang="en-US" dirty="0" err="1" smtClean="0">
                <a:solidFill>
                  <a:schemeClr val="tx1"/>
                </a:solidFill>
              </a:rPr>
              <a:t>Grisay</a:t>
            </a:r>
            <a:r>
              <a:rPr lang="en-US" dirty="0" smtClean="0">
                <a:solidFill>
                  <a:schemeClr val="tx1"/>
                </a:solidFill>
              </a:rPr>
              <a:t> et al. study is the most systematic look at cross-cultural validity and it highlights two factors as main contributors to uniqueness</a:t>
            </a:r>
          </a:p>
          <a:p>
            <a:pPr lvl="1"/>
            <a:r>
              <a:rPr lang="en-US" dirty="0" smtClean="0">
                <a:solidFill>
                  <a:schemeClr val="tx1"/>
                </a:solidFill>
              </a:rPr>
              <a:t>Non indo-</a:t>
            </a:r>
            <a:r>
              <a:rPr lang="en-US" dirty="0" err="1" smtClean="0">
                <a:solidFill>
                  <a:schemeClr val="tx1"/>
                </a:solidFill>
              </a:rPr>
              <a:t>european</a:t>
            </a:r>
            <a:r>
              <a:rPr lang="en-US" dirty="0" smtClean="0">
                <a:solidFill>
                  <a:schemeClr val="tx1"/>
                </a:solidFill>
              </a:rPr>
              <a:t> language</a:t>
            </a:r>
          </a:p>
          <a:p>
            <a:pPr lvl="1"/>
            <a:r>
              <a:rPr lang="en-US" dirty="0" smtClean="0">
                <a:solidFill>
                  <a:schemeClr val="tx1"/>
                </a:solidFill>
              </a:rPr>
              <a:t>Item difficulty</a:t>
            </a:r>
          </a:p>
          <a:p>
            <a:r>
              <a:rPr lang="en-US" dirty="0" smtClean="0">
                <a:solidFill>
                  <a:schemeClr val="tx1"/>
                </a:solidFill>
              </a:rPr>
              <a:t>Supported by the hundreds of DIF reports we have produced over the years</a:t>
            </a:r>
          </a:p>
        </p:txBody>
      </p:sp>
      <p:sp>
        <p:nvSpPr>
          <p:cNvPr id="5" name="Title 1"/>
          <p:cNvSpPr txBox="1">
            <a:spLocks/>
          </p:cNvSpPr>
          <p:nvPr/>
        </p:nvSpPr>
        <p:spPr bwMode="auto">
          <a:xfrm>
            <a:off x="0" y="404664"/>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390033"/>
                </a:solidFill>
                <a:effectLst/>
                <a:uLnTx/>
                <a:uFillTx/>
                <a:latin typeface="+mj-lt"/>
                <a:ea typeface="+mj-ea"/>
                <a:cs typeface="+mj-cs"/>
              </a:rPr>
              <a:t>Empirical evidence concerning cross cultural validity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a:buNone/>
            </a:pPr>
            <a:r>
              <a:rPr lang="en-GB" i="1" dirty="0" smtClean="0">
                <a:solidFill>
                  <a:schemeClr val="tx1"/>
                </a:solidFill>
                <a:latin typeface="+mn-lt"/>
                <a:ea typeface="+mn-ea"/>
                <a:cs typeface="+mn-cs"/>
              </a:rPr>
              <a:t>Observation 3:	The item-by-country interactions (country DIF) appear to be enormous between developing countries. This has severe implications for the validity of described scales and for construct comparability more generally. </a:t>
            </a:r>
            <a:endParaRPr lang="en-US" dirty="0" smtClean="0">
              <a:solidFill>
                <a:schemeClr val="tx1"/>
              </a:solidFill>
              <a:latin typeface="+mn-lt"/>
              <a:ea typeface="+mn-ea"/>
              <a:cs typeface="+mn-cs"/>
            </a:endParaRPr>
          </a:p>
          <a:p>
            <a:pPr>
              <a:buNone/>
            </a:pPr>
            <a:endParaRPr lang="en-US" dirty="0" smtClean="0"/>
          </a:p>
        </p:txBody>
      </p:sp>
      <p:sp>
        <p:nvSpPr>
          <p:cNvPr id="6" name="Title 1"/>
          <p:cNvSpPr txBox="1">
            <a:spLocks/>
          </p:cNvSpPr>
          <p:nvPr/>
        </p:nvSpPr>
        <p:spPr bwMode="auto">
          <a:xfrm>
            <a:off x="0" y="404664"/>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390033"/>
                </a:solidFill>
                <a:effectLst/>
                <a:uLnTx/>
                <a:uFillTx/>
                <a:latin typeface="+mj-lt"/>
                <a:ea typeface="+mj-ea"/>
                <a:cs typeface="+mj-cs"/>
              </a:rPr>
              <a:t>Empirical evidence concerning cross cultural validity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Review of Secure Item Pool</a:t>
            </a:r>
            <a:endParaRPr lang="en-US" b="1" dirty="0">
              <a:latin typeface="+mj-lt"/>
            </a:endParaRPr>
          </a:p>
        </p:txBody>
      </p:sp>
      <p:graphicFrame>
        <p:nvGraphicFramePr>
          <p:cNvPr id="4" name="Table 3"/>
          <p:cNvGraphicFramePr>
            <a:graphicFrameLocks noGrp="1"/>
          </p:cNvGraphicFramePr>
          <p:nvPr/>
        </p:nvGraphicFramePr>
        <p:xfrm>
          <a:off x="1409700" y="2674620"/>
          <a:ext cx="6146800" cy="3548382"/>
        </p:xfrm>
        <a:graphic>
          <a:graphicData uri="http://schemas.openxmlformats.org/drawingml/2006/table">
            <a:tbl>
              <a:tblPr/>
              <a:tblGrid>
                <a:gridCol w="1923000"/>
                <a:gridCol w="1431463"/>
                <a:gridCol w="1432772"/>
                <a:gridCol w="1359565"/>
              </a:tblGrid>
              <a:tr h="1971322">
                <a:tc>
                  <a:txBody>
                    <a:bodyPr/>
                    <a:lstStyle/>
                    <a:p>
                      <a:pPr marL="0" marR="0" algn="ctr">
                        <a:spcBef>
                          <a:spcPts val="600"/>
                        </a:spcBef>
                        <a:spcAft>
                          <a:spcPts val="600"/>
                        </a:spcAft>
                      </a:pPr>
                      <a:endParaRPr lang="en-AU" sz="2000" dirty="0">
                        <a:latin typeface="Palatino Linotype"/>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2000" dirty="0">
                          <a:latin typeface="Palatino Linotype"/>
                          <a:ea typeface="Times New Roman"/>
                          <a:cs typeface="Times New Roman"/>
                        </a:rPr>
                        <a:t>Number Of Different Items Used</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2000" dirty="0">
                          <a:latin typeface="Palatino Linotype"/>
                          <a:ea typeface="Times New Roman"/>
                          <a:cs typeface="Times New Roman"/>
                        </a:rPr>
                        <a:t>Number Of Released Items</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2000">
                          <a:latin typeface="Palatino Linotype"/>
                          <a:ea typeface="Times New Roman"/>
                          <a:cs typeface="Times New Roman"/>
                        </a:rPr>
                        <a:t>Number Of Secure Items</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394265">
                <a:tc>
                  <a:txBody>
                    <a:bodyPr/>
                    <a:lstStyle/>
                    <a:p>
                      <a:pPr marL="0" marR="0" algn="just">
                        <a:spcBef>
                          <a:spcPts val="600"/>
                        </a:spcBef>
                        <a:spcAft>
                          <a:spcPts val="600"/>
                        </a:spcAft>
                      </a:pPr>
                      <a:r>
                        <a:rPr lang="en-AU" sz="2000">
                          <a:latin typeface="Palatino Linotype"/>
                          <a:ea typeface="Times New Roman"/>
                          <a:cs typeface="Times New Roman"/>
                        </a:rPr>
                        <a:t>Reading</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just">
                        <a:spcBef>
                          <a:spcPts val="600"/>
                        </a:spcBef>
                        <a:spcAft>
                          <a:spcPts val="600"/>
                        </a:spcAft>
                      </a:pPr>
                      <a:r>
                        <a:rPr lang="en-AU" sz="2000" dirty="0">
                          <a:latin typeface="Palatino Linotype"/>
                          <a:ea typeface="Times New Roman"/>
                          <a:cs typeface="Times New Roman"/>
                        </a:rPr>
                        <a:t>223</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just">
                        <a:spcBef>
                          <a:spcPts val="600"/>
                        </a:spcBef>
                        <a:spcAft>
                          <a:spcPts val="600"/>
                        </a:spcAft>
                      </a:pPr>
                      <a:r>
                        <a:rPr lang="en-AU" sz="2000" dirty="0">
                          <a:latin typeface="Palatino Linotype"/>
                          <a:ea typeface="Times New Roman"/>
                          <a:cs typeface="Times New Roman"/>
                        </a:rPr>
                        <a:t>80</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just">
                        <a:spcBef>
                          <a:spcPts val="600"/>
                        </a:spcBef>
                        <a:spcAft>
                          <a:spcPts val="600"/>
                        </a:spcAft>
                      </a:pPr>
                      <a:r>
                        <a:rPr lang="en-AU" sz="2000">
                          <a:latin typeface="Palatino Linotype"/>
                          <a:ea typeface="Times New Roman"/>
                          <a:cs typeface="Times New Roman"/>
                        </a:rPr>
                        <a:t>143</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r>
              <a:tr h="394265">
                <a:tc>
                  <a:txBody>
                    <a:bodyPr/>
                    <a:lstStyle/>
                    <a:p>
                      <a:pPr marL="0" marR="0" algn="just">
                        <a:spcBef>
                          <a:spcPts val="600"/>
                        </a:spcBef>
                        <a:spcAft>
                          <a:spcPts val="600"/>
                        </a:spcAft>
                      </a:pPr>
                      <a:r>
                        <a:rPr lang="en-AU" sz="2000">
                          <a:latin typeface="Palatino Linotype"/>
                          <a:ea typeface="Times New Roman"/>
                          <a:cs typeface="Times New Roman"/>
                        </a:rPr>
                        <a:t>Mathematics</a:t>
                      </a:r>
                      <a:endParaRPr lang="en-US" sz="2000">
                        <a:latin typeface="Cambria"/>
                        <a:ea typeface="Times New Roman"/>
                        <a:cs typeface="Times New Roman"/>
                      </a:endParaRPr>
                    </a:p>
                  </a:txBody>
                  <a:tcPr marL="68580" marR="68580" marT="0" marB="0">
                    <a:lnL>
                      <a:noFill/>
                    </a:lnL>
                    <a:lnR>
                      <a:noFill/>
                    </a:lnR>
                    <a:lnT>
                      <a:noFill/>
                    </a:lnT>
                    <a:lnB>
                      <a:noFill/>
                    </a:lnB>
                  </a:tcPr>
                </a:tc>
                <a:tc>
                  <a:txBody>
                    <a:bodyPr/>
                    <a:lstStyle/>
                    <a:p>
                      <a:pPr marL="0" marR="0" algn="just">
                        <a:spcBef>
                          <a:spcPts val="600"/>
                        </a:spcBef>
                        <a:spcAft>
                          <a:spcPts val="600"/>
                        </a:spcAft>
                      </a:pPr>
                      <a:r>
                        <a:rPr lang="en-AU" sz="2000">
                          <a:latin typeface="Palatino Linotype"/>
                          <a:ea typeface="Times New Roman"/>
                          <a:cs typeface="Times New Roman"/>
                        </a:rPr>
                        <a:t>169</a:t>
                      </a:r>
                      <a:endParaRPr lang="en-US" sz="2000">
                        <a:latin typeface="Cambria"/>
                        <a:ea typeface="Times New Roman"/>
                        <a:cs typeface="Times New Roman"/>
                      </a:endParaRPr>
                    </a:p>
                  </a:txBody>
                  <a:tcPr marL="68580" marR="68580" marT="0" marB="0">
                    <a:lnL>
                      <a:noFill/>
                    </a:lnL>
                    <a:lnR>
                      <a:noFill/>
                    </a:lnR>
                    <a:lnT>
                      <a:noFill/>
                    </a:lnT>
                    <a:lnB>
                      <a:noFill/>
                    </a:lnB>
                  </a:tcPr>
                </a:tc>
                <a:tc>
                  <a:txBody>
                    <a:bodyPr/>
                    <a:lstStyle/>
                    <a:p>
                      <a:pPr marL="0" marR="0" algn="just">
                        <a:spcBef>
                          <a:spcPts val="600"/>
                        </a:spcBef>
                        <a:spcAft>
                          <a:spcPts val="600"/>
                        </a:spcAft>
                      </a:pPr>
                      <a:r>
                        <a:rPr lang="en-AU" sz="2000" dirty="0">
                          <a:latin typeface="Palatino Linotype"/>
                          <a:ea typeface="Times New Roman"/>
                          <a:cs typeface="Times New Roman"/>
                        </a:rPr>
                        <a:t>64</a:t>
                      </a:r>
                      <a:endParaRPr lang="en-US" sz="2000" dirty="0">
                        <a:latin typeface="Cambria"/>
                        <a:ea typeface="Times New Roman"/>
                        <a:cs typeface="Times New Roman"/>
                      </a:endParaRPr>
                    </a:p>
                  </a:txBody>
                  <a:tcPr marL="68580" marR="68580" marT="0" marB="0">
                    <a:lnL>
                      <a:noFill/>
                    </a:lnL>
                    <a:lnR>
                      <a:noFill/>
                    </a:lnR>
                    <a:lnT>
                      <a:noFill/>
                    </a:lnT>
                    <a:lnB>
                      <a:noFill/>
                    </a:lnB>
                  </a:tcPr>
                </a:tc>
                <a:tc>
                  <a:txBody>
                    <a:bodyPr/>
                    <a:lstStyle/>
                    <a:p>
                      <a:pPr marL="0" marR="0" algn="just">
                        <a:spcBef>
                          <a:spcPts val="600"/>
                        </a:spcBef>
                        <a:spcAft>
                          <a:spcPts val="600"/>
                        </a:spcAft>
                      </a:pPr>
                      <a:r>
                        <a:rPr lang="en-AU" sz="2000" dirty="0">
                          <a:latin typeface="Palatino Linotype"/>
                          <a:ea typeface="Times New Roman"/>
                          <a:cs typeface="Times New Roman"/>
                        </a:rPr>
                        <a:t>105</a:t>
                      </a:r>
                      <a:endParaRPr lang="en-US" sz="2000" dirty="0">
                        <a:latin typeface="Cambria"/>
                        <a:ea typeface="Times New Roman"/>
                        <a:cs typeface="Times New Roman"/>
                      </a:endParaRPr>
                    </a:p>
                  </a:txBody>
                  <a:tcPr marL="68580" marR="68580" marT="0" marB="0">
                    <a:lnL>
                      <a:noFill/>
                    </a:lnL>
                    <a:lnR>
                      <a:noFill/>
                    </a:lnR>
                    <a:lnT>
                      <a:noFill/>
                    </a:lnT>
                    <a:lnB>
                      <a:noFill/>
                    </a:lnB>
                  </a:tcPr>
                </a:tc>
              </a:tr>
              <a:tr h="394265">
                <a:tc>
                  <a:txBody>
                    <a:bodyPr/>
                    <a:lstStyle/>
                    <a:p>
                      <a:pPr marL="0" marR="0" algn="just">
                        <a:spcBef>
                          <a:spcPts val="600"/>
                        </a:spcBef>
                        <a:spcAft>
                          <a:spcPts val="600"/>
                        </a:spcAft>
                      </a:pPr>
                      <a:r>
                        <a:rPr lang="en-AU" sz="2000">
                          <a:latin typeface="Palatino Linotype"/>
                          <a:ea typeface="Times New Roman"/>
                          <a:cs typeface="Times New Roman"/>
                        </a:rPr>
                        <a:t>Science</a:t>
                      </a:r>
                      <a:endParaRPr lang="en-US" sz="200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just">
                        <a:spcBef>
                          <a:spcPts val="600"/>
                        </a:spcBef>
                        <a:spcAft>
                          <a:spcPts val="600"/>
                        </a:spcAft>
                      </a:pPr>
                      <a:r>
                        <a:rPr lang="en-AU" sz="2000">
                          <a:latin typeface="Palatino Linotype"/>
                          <a:ea typeface="Times New Roman"/>
                          <a:cs typeface="Times New Roman"/>
                        </a:rPr>
                        <a:t>125</a:t>
                      </a:r>
                      <a:endParaRPr lang="en-US" sz="200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just">
                        <a:spcBef>
                          <a:spcPts val="600"/>
                        </a:spcBef>
                        <a:spcAft>
                          <a:spcPts val="600"/>
                        </a:spcAft>
                      </a:pPr>
                      <a:r>
                        <a:rPr lang="en-AU" sz="2000" dirty="0">
                          <a:latin typeface="Palatino Linotype"/>
                          <a:ea typeface="Times New Roman"/>
                          <a:cs typeface="Times New Roman"/>
                        </a:rPr>
                        <a:t>36</a:t>
                      </a:r>
                      <a:endParaRPr lang="en-US" sz="2000" dirty="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just">
                        <a:spcBef>
                          <a:spcPts val="600"/>
                        </a:spcBef>
                        <a:spcAft>
                          <a:spcPts val="600"/>
                        </a:spcAft>
                      </a:pPr>
                      <a:r>
                        <a:rPr lang="en-AU" sz="2000" dirty="0">
                          <a:latin typeface="Palatino Linotype"/>
                          <a:ea typeface="Times New Roman"/>
                          <a:cs typeface="Times New Roman"/>
                        </a:rPr>
                        <a:t>89</a:t>
                      </a:r>
                      <a:endParaRPr lang="en-US" sz="2000" dirty="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r>
              <a:tr h="394265">
                <a:tc>
                  <a:txBody>
                    <a:bodyPr/>
                    <a:lstStyle/>
                    <a:p>
                      <a:pPr marL="0" marR="0" algn="just">
                        <a:spcBef>
                          <a:spcPts val="600"/>
                        </a:spcBef>
                        <a:spcAft>
                          <a:spcPts val="600"/>
                        </a:spcAft>
                      </a:pPr>
                      <a:r>
                        <a:rPr lang="en-AU" sz="2000">
                          <a:latin typeface="Palatino Linotype"/>
                          <a:ea typeface="Times New Roman"/>
                          <a:cs typeface="Times New Roman"/>
                        </a:rPr>
                        <a:t>Total</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just">
                        <a:spcBef>
                          <a:spcPts val="600"/>
                        </a:spcBef>
                        <a:spcAft>
                          <a:spcPts val="600"/>
                        </a:spcAft>
                      </a:pPr>
                      <a:r>
                        <a:rPr lang="en-AU" sz="2000">
                          <a:latin typeface="Palatino Linotype"/>
                          <a:ea typeface="Times New Roman"/>
                          <a:cs typeface="Times New Roman"/>
                        </a:rPr>
                        <a:t>517</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just">
                        <a:spcBef>
                          <a:spcPts val="600"/>
                        </a:spcBef>
                        <a:spcAft>
                          <a:spcPts val="600"/>
                        </a:spcAft>
                      </a:pPr>
                      <a:r>
                        <a:rPr lang="en-AU" sz="2000">
                          <a:latin typeface="Palatino Linotype"/>
                          <a:ea typeface="Times New Roman"/>
                          <a:cs typeface="Times New Roman"/>
                        </a:rPr>
                        <a:t>180</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just">
                        <a:spcBef>
                          <a:spcPts val="600"/>
                        </a:spcBef>
                        <a:spcAft>
                          <a:spcPts val="600"/>
                        </a:spcAft>
                      </a:pPr>
                      <a:r>
                        <a:rPr lang="en-AU" sz="2000" dirty="0">
                          <a:latin typeface="Palatino Linotype"/>
                          <a:ea typeface="Times New Roman"/>
                          <a:cs typeface="Times New Roman"/>
                        </a:rPr>
                        <a:t>337</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How Difficult are PISA Items?</a:t>
            </a:r>
            <a:endParaRPr lang="en-US" b="1" dirty="0">
              <a:latin typeface="+mj-lt"/>
            </a:endParaRPr>
          </a:p>
        </p:txBody>
      </p:sp>
      <p:pic>
        <p:nvPicPr>
          <p:cNvPr id="3" name="Picture 2"/>
          <p:cNvPicPr>
            <a:picLocks noChangeAspect="1"/>
          </p:cNvPicPr>
          <p:nvPr/>
        </p:nvPicPr>
        <p:blipFill>
          <a:blip r:embed="rId2" cstate="print"/>
          <a:srcRect/>
          <a:stretch>
            <a:fillRect/>
          </a:stretch>
        </p:blipFill>
        <p:spPr bwMode="auto">
          <a:xfrm>
            <a:off x="460367" y="2355838"/>
            <a:ext cx="8228573" cy="37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5400"/>
            <a:ext cx="7772400" cy="1143000"/>
          </a:xfrm>
        </p:spPr>
        <p:txBody>
          <a:bodyPr/>
          <a:lstStyle/>
          <a:p>
            <a:pPr eaLnBrk="1" hangingPunct="1"/>
            <a:r>
              <a:rPr lang="en-US" b="1" dirty="0" smtClean="0">
                <a:latin typeface="+mj-lt"/>
              </a:rPr>
              <a:t>PISA for Development</a:t>
            </a:r>
          </a:p>
        </p:txBody>
      </p:sp>
      <p:sp>
        <p:nvSpPr>
          <p:cNvPr id="5123" name="Rectangle 3"/>
          <p:cNvSpPr>
            <a:spLocks noGrp="1" noChangeArrowheads="1"/>
          </p:cNvSpPr>
          <p:nvPr>
            <p:ph type="body" idx="1"/>
          </p:nvPr>
        </p:nvSpPr>
        <p:spPr/>
        <p:txBody>
          <a:bodyPr/>
          <a:lstStyle/>
          <a:p>
            <a:r>
              <a:rPr lang="en-AU" sz="2400" i="1" dirty="0" smtClean="0">
                <a:solidFill>
                  <a:schemeClr val="tx1"/>
                </a:solidFill>
              </a:rPr>
              <a:t>Observation 1:	In any move to expand the use of PISA to a greater number of countries it would be essential to carry out a complete review of the assessment frameworks in consultation with those countries. It might be expected that the areas currently included for assessment which are seen as priorities by OECD countries may not coincide with the areas that are seen as priorities for developing countries. At the same time any extension of the framework will need to continue to incorporate the original philosophy of PISA.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How Difficult are PISA Items?</a:t>
            </a:r>
            <a:endParaRPr lang="en-US" b="1" dirty="0">
              <a:latin typeface="+mj-lt"/>
            </a:endParaRPr>
          </a:p>
        </p:txBody>
      </p:sp>
      <p:sp>
        <p:nvSpPr>
          <p:cNvPr id="3" name="Content Placeholder 2"/>
          <p:cNvSpPr>
            <a:spLocks noGrp="1"/>
          </p:cNvSpPr>
          <p:nvPr>
            <p:ph idx="1"/>
          </p:nvPr>
        </p:nvSpPr>
        <p:spPr/>
        <p:txBody>
          <a:bodyPr/>
          <a:lstStyle/>
          <a:p>
            <a:r>
              <a:rPr lang="en-GB" b="1" i="1" dirty="0" smtClean="0">
                <a:solidFill>
                  <a:schemeClr val="tx1"/>
                </a:solidFill>
                <a:latin typeface="+mn-lt"/>
                <a:ea typeface="+mn-ea"/>
                <a:cs typeface="+mn-cs"/>
              </a:rPr>
              <a:t>Observation 4</a:t>
            </a:r>
            <a:r>
              <a:rPr lang="en-GB" i="1" dirty="0" smtClean="0">
                <a:solidFill>
                  <a:schemeClr val="tx1"/>
                </a:solidFill>
                <a:latin typeface="+mn-lt"/>
                <a:ea typeface="+mn-ea"/>
                <a:cs typeface="+mn-cs"/>
              </a:rPr>
              <a:t>:	The PISA tests are set at quite a high difficulty level, relative to typical student performance. In the case of countries that perform less well the average percent correct on the items is very low and assessing students with such a test is clearly inappropriate. </a:t>
            </a:r>
            <a:endParaRPr lang="en-US" b="1"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Information Function: Reading</a:t>
            </a:r>
            <a:endParaRPr lang="en-US" b="1" dirty="0">
              <a:latin typeface="+mj-lt"/>
            </a:endParaRPr>
          </a:p>
        </p:txBody>
      </p:sp>
      <p:pic>
        <p:nvPicPr>
          <p:cNvPr id="5" name="Picture 4" descr="ReadingSecure.png"/>
          <p:cNvPicPr>
            <a:picLocks noChangeAspect="1"/>
          </p:cNvPicPr>
          <p:nvPr/>
        </p:nvPicPr>
        <p:blipFill>
          <a:blip r:embed="rId2" cstate="print"/>
          <a:stretch>
            <a:fillRect/>
          </a:stretch>
        </p:blipFill>
        <p:spPr>
          <a:xfrm>
            <a:off x="1045845" y="2031997"/>
            <a:ext cx="6995160" cy="464972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Information Function: Mathematics</a:t>
            </a:r>
            <a:endParaRPr lang="en-US" b="1" dirty="0">
              <a:latin typeface="+mj-lt"/>
            </a:endParaRPr>
          </a:p>
        </p:txBody>
      </p:sp>
      <p:pic>
        <p:nvPicPr>
          <p:cNvPr id="4" name="Picture 3" descr="MathematicsSecure.png"/>
          <p:cNvPicPr>
            <a:picLocks noChangeAspect="1"/>
          </p:cNvPicPr>
          <p:nvPr/>
        </p:nvPicPr>
        <p:blipFill>
          <a:blip r:embed="rId2" cstate="print"/>
          <a:stretch>
            <a:fillRect/>
          </a:stretch>
        </p:blipFill>
        <p:spPr>
          <a:xfrm>
            <a:off x="1274445" y="2095497"/>
            <a:ext cx="6995160" cy="464972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Information Function: Science</a:t>
            </a:r>
            <a:endParaRPr lang="en-US" b="1" dirty="0">
              <a:latin typeface="+mj-lt"/>
            </a:endParaRPr>
          </a:p>
        </p:txBody>
      </p:sp>
      <p:pic>
        <p:nvPicPr>
          <p:cNvPr id="5" name="Picture 4" descr="ScienceSecure.png"/>
          <p:cNvPicPr>
            <a:picLocks noChangeAspect="1"/>
          </p:cNvPicPr>
          <p:nvPr/>
        </p:nvPicPr>
        <p:blipFill>
          <a:blip r:embed="rId2" cstate="print"/>
          <a:stretch>
            <a:fillRect/>
          </a:stretch>
        </p:blipFill>
        <p:spPr>
          <a:xfrm>
            <a:off x="677545" y="2006595"/>
            <a:ext cx="7772400" cy="516636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i="1" dirty="0" smtClean="0">
                <a:solidFill>
                  <a:schemeClr val="tx1"/>
                </a:solidFill>
                <a:latin typeface="+mn-lt"/>
                <a:ea typeface="+mn-ea"/>
                <a:cs typeface="+mn-cs"/>
              </a:rPr>
              <a:t>Observation 5</a:t>
            </a:r>
            <a:r>
              <a:rPr lang="en-GB" i="1" dirty="0" smtClean="0">
                <a:solidFill>
                  <a:schemeClr val="tx1"/>
                </a:solidFill>
                <a:latin typeface="+mn-lt"/>
                <a:ea typeface="+mn-ea"/>
                <a:cs typeface="+mn-cs"/>
              </a:rPr>
              <a:t>:	The pool of secure PISA items is well targeted in terms of optimising the average measurement precision across all participants</a:t>
            </a:r>
            <a:endParaRPr lang="en-US" b="1"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9900"/>
            <a:ext cx="7772400" cy="1143000"/>
          </a:xfrm>
        </p:spPr>
        <p:txBody>
          <a:bodyPr/>
          <a:lstStyle/>
          <a:p>
            <a:r>
              <a:rPr lang="en-US" sz="3600" b="1" dirty="0" smtClean="0">
                <a:latin typeface="+mj-lt"/>
              </a:rPr>
              <a:t>How do things look for poorer performing countries and secure items only?</a:t>
            </a:r>
            <a:endParaRPr lang="en-US" sz="3600" b="1" dirty="0">
              <a:latin typeface="+mj-lt"/>
            </a:endParaRPr>
          </a:p>
        </p:txBody>
      </p:sp>
      <p:pic>
        <p:nvPicPr>
          <p:cNvPr id="3" name="Picture 2" descr="MathematicsSecureKGZ.png"/>
          <p:cNvPicPr>
            <a:picLocks noChangeAspect="1"/>
          </p:cNvPicPr>
          <p:nvPr/>
        </p:nvPicPr>
        <p:blipFill>
          <a:blip r:embed="rId2" cstate="print"/>
          <a:stretch>
            <a:fillRect/>
          </a:stretch>
        </p:blipFill>
        <p:spPr>
          <a:xfrm>
            <a:off x="1727200" y="2061205"/>
            <a:ext cx="5829300" cy="3874770"/>
          </a:xfrm>
          <a:prstGeom prst="rect">
            <a:avLst/>
          </a:prstGeom>
        </p:spPr>
      </p:pic>
      <p:sp>
        <p:nvSpPr>
          <p:cNvPr id="4" name="TextBox 3"/>
          <p:cNvSpPr txBox="1"/>
          <p:nvPr/>
        </p:nvSpPr>
        <p:spPr>
          <a:xfrm>
            <a:off x="5003800" y="6032500"/>
            <a:ext cx="4051109" cy="369332"/>
          </a:xfrm>
          <a:prstGeom prst="rect">
            <a:avLst/>
          </a:prstGeom>
          <a:noFill/>
        </p:spPr>
        <p:txBody>
          <a:bodyPr wrap="none" rtlCol="0">
            <a:spAutoFit/>
          </a:bodyPr>
          <a:lstStyle/>
          <a:p>
            <a:r>
              <a:rPr lang="en-US" sz="1800" i="1" dirty="0" smtClean="0"/>
              <a:t>Example: Mathematics, Kyrgyzstan 2009 </a:t>
            </a:r>
            <a:endParaRPr lang="en-US" sz="18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7772400" cy="1143000"/>
          </a:xfrm>
        </p:spPr>
        <p:txBody>
          <a:bodyPr/>
          <a:lstStyle/>
          <a:p>
            <a:r>
              <a:rPr lang="en-US" sz="3600" b="1" dirty="0" smtClean="0">
                <a:latin typeface="+mj-lt"/>
              </a:rPr>
              <a:t>How do things look for poorer performing countries and secure items only?</a:t>
            </a:r>
            <a:endParaRPr lang="en-US" sz="3600" b="1" dirty="0">
              <a:latin typeface="+mj-lt"/>
            </a:endParaRPr>
          </a:p>
        </p:txBody>
      </p:sp>
      <p:graphicFrame>
        <p:nvGraphicFramePr>
          <p:cNvPr id="3" name="Table 2"/>
          <p:cNvGraphicFramePr>
            <a:graphicFrameLocks noGrp="1"/>
          </p:cNvGraphicFramePr>
          <p:nvPr/>
        </p:nvGraphicFramePr>
        <p:xfrm>
          <a:off x="253997" y="2967990"/>
          <a:ext cx="8674102" cy="2467610"/>
        </p:xfrm>
        <a:graphic>
          <a:graphicData uri="http://schemas.openxmlformats.org/drawingml/2006/table">
            <a:tbl>
              <a:tblPr/>
              <a:tblGrid>
                <a:gridCol w="760155"/>
                <a:gridCol w="867265"/>
                <a:gridCol w="758426"/>
                <a:gridCol w="758426"/>
                <a:gridCol w="758426"/>
                <a:gridCol w="758426"/>
                <a:gridCol w="725602"/>
                <a:gridCol w="725602"/>
                <a:gridCol w="758426"/>
                <a:gridCol w="758426"/>
                <a:gridCol w="1044922"/>
              </a:tblGrid>
              <a:tr h="408545">
                <a:tc>
                  <a:txBody>
                    <a:bodyPr/>
                    <a:lstStyle/>
                    <a:p>
                      <a:pPr marL="0" marR="0" algn="r">
                        <a:spcBef>
                          <a:spcPts val="600"/>
                        </a:spcBef>
                        <a:spcAft>
                          <a:spcPts val="600"/>
                        </a:spcAft>
                      </a:pPr>
                      <a:endParaRPr lang="en-US" sz="1200" dirty="0">
                        <a:latin typeface="+mj-lt"/>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gridSpan="10">
                  <a:txBody>
                    <a:bodyPr/>
                    <a:lstStyle/>
                    <a:p>
                      <a:pPr marL="0" marR="0" algn="ctr">
                        <a:spcBef>
                          <a:spcPts val="600"/>
                        </a:spcBef>
                        <a:spcAft>
                          <a:spcPts val="600"/>
                        </a:spcAft>
                      </a:pPr>
                      <a:r>
                        <a:rPr lang="en-AU" sz="1200" b="1">
                          <a:solidFill>
                            <a:srgbClr val="000000"/>
                          </a:solidFill>
                          <a:latin typeface="+mj-lt"/>
                          <a:ea typeface="Times New Roman"/>
                          <a:cs typeface="Times New Roman"/>
                        </a:rPr>
                        <a:t>Interval</a:t>
                      </a:r>
                      <a:endParaRPr lang="en-US" sz="120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2457">
                <a:tc>
                  <a:txBody>
                    <a:bodyPr/>
                    <a:lstStyle/>
                    <a:p>
                      <a:pPr marL="0" marR="0" algn="ctr">
                        <a:spcBef>
                          <a:spcPts val="600"/>
                        </a:spcBef>
                        <a:spcAft>
                          <a:spcPts val="600"/>
                        </a:spcAft>
                      </a:pPr>
                      <a:endParaRPr lang="en-US" sz="120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dirty="0">
                          <a:solidFill>
                            <a:srgbClr val="000000"/>
                          </a:solidFill>
                          <a:latin typeface="+mj-lt"/>
                          <a:ea typeface="Times New Roman"/>
                          <a:cs typeface="Times New Roman"/>
                        </a:rPr>
                        <a:t>Less than ‑2.55</a:t>
                      </a:r>
                      <a:endParaRPr lang="en-US" sz="120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dirty="0">
                          <a:solidFill>
                            <a:srgbClr val="000000"/>
                          </a:solidFill>
                          <a:latin typeface="+mj-lt"/>
                          <a:ea typeface="Times New Roman"/>
                          <a:cs typeface="Times New Roman"/>
                        </a:rPr>
                        <a:t>‑2.55 to ‑2.12</a:t>
                      </a:r>
                      <a:endParaRPr lang="en-US" sz="120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dirty="0">
                          <a:solidFill>
                            <a:srgbClr val="000000"/>
                          </a:solidFill>
                          <a:latin typeface="+mj-lt"/>
                          <a:ea typeface="Times New Roman"/>
                          <a:cs typeface="Times New Roman"/>
                        </a:rPr>
                        <a:t>‑2.12 to ‑1.91</a:t>
                      </a:r>
                      <a:endParaRPr lang="en-US" sz="120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‑1.91 to ‑1.59</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‑1.59 to ‑1.27</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1.27 to ‑1.06</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1.06 to ‑0.74</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‑0.74 to ‑0.42</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‑0.42 to ‑0.11</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b="1">
                          <a:solidFill>
                            <a:srgbClr val="000000"/>
                          </a:solidFill>
                          <a:latin typeface="+mj-lt"/>
                          <a:ea typeface="Times New Roman"/>
                          <a:cs typeface="Times New Roman"/>
                        </a:rPr>
                        <a:t>Greater than ‑0.11</a:t>
                      </a:r>
                      <a:endParaRPr lang="en-US" sz="120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r>
              <a:tr h="1176608">
                <a:tc>
                  <a:txBody>
                    <a:bodyPr/>
                    <a:lstStyle/>
                    <a:p>
                      <a:pPr marL="0" marR="0" algn="ctr">
                        <a:spcBef>
                          <a:spcPts val="600"/>
                        </a:spcBef>
                        <a:spcAft>
                          <a:spcPts val="600"/>
                        </a:spcAft>
                      </a:pPr>
                      <a:r>
                        <a:rPr lang="en-AU" sz="1200" b="1">
                          <a:solidFill>
                            <a:srgbClr val="000000"/>
                          </a:solidFill>
                          <a:latin typeface="+mj-lt"/>
                          <a:ea typeface="Times New Roman"/>
                          <a:cs typeface="Times New Roman"/>
                        </a:rPr>
                        <a:t>Proportion of Information</a:t>
                      </a:r>
                      <a:endParaRPr lang="en-US" sz="120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a:solidFill>
                            <a:srgbClr val="000000"/>
                          </a:solidFill>
                          <a:latin typeface="+mj-lt"/>
                          <a:ea typeface="Times New Roman"/>
                          <a:cs typeface="Times New Roman"/>
                        </a:rPr>
                        <a:t>0.14</a:t>
                      </a:r>
                      <a:endParaRPr lang="en-US" sz="120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a:solidFill>
                            <a:srgbClr val="000000"/>
                          </a:solidFill>
                          <a:latin typeface="+mj-lt"/>
                          <a:ea typeface="Times New Roman"/>
                          <a:cs typeface="Times New Roman"/>
                        </a:rPr>
                        <a:t>0.05</a:t>
                      </a:r>
                      <a:endParaRPr lang="en-US" sz="120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0.03</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0.05</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0.05</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0.04</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0.08</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0.07</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0.06</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200" dirty="0">
                          <a:solidFill>
                            <a:srgbClr val="000000"/>
                          </a:solidFill>
                          <a:latin typeface="+mj-lt"/>
                          <a:ea typeface="Times New Roman"/>
                          <a:cs typeface="Times New Roman"/>
                        </a:rPr>
                        <a:t>0.43</a:t>
                      </a:r>
                      <a:endParaRPr lang="en-US" sz="12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
        <p:nvSpPr>
          <p:cNvPr id="4" name="TextBox 3"/>
          <p:cNvSpPr txBox="1"/>
          <p:nvPr/>
        </p:nvSpPr>
        <p:spPr>
          <a:xfrm>
            <a:off x="5003800" y="6019800"/>
            <a:ext cx="4051109" cy="369332"/>
          </a:xfrm>
          <a:prstGeom prst="rect">
            <a:avLst/>
          </a:prstGeom>
          <a:noFill/>
        </p:spPr>
        <p:txBody>
          <a:bodyPr wrap="none" rtlCol="0">
            <a:spAutoFit/>
          </a:bodyPr>
          <a:lstStyle/>
          <a:p>
            <a:r>
              <a:rPr lang="en-US" sz="1800" i="1" dirty="0" smtClean="0"/>
              <a:t>Example: Mathematics, Kyrgyzstan 2009 </a:t>
            </a:r>
            <a:endParaRPr lang="en-US" sz="18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i="1" dirty="0" smtClean="0">
                <a:solidFill>
                  <a:schemeClr val="tx1"/>
                </a:solidFill>
                <a:latin typeface="+mn-lt"/>
                <a:ea typeface="+mn-ea"/>
                <a:cs typeface="+mn-cs"/>
              </a:rPr>
              <a:t>Observation 6</a:t>
            </a:r>
            <a:r>
              <a:rPr lang="en-GB" i="1" dirty="0" smtClean="0">
                <a:solidFill>
                  <a:schemeClr val="tx1"/>
                </a:solidFill>
                <a:latin typeface="+mn-lt"/>
                <a:ea typeface="+mn-ea"/>
                <a:cs typeface="+mn-cs"/>
              </a:rPr>
              <a:t>:	The available secure item pool has an information profile that does not match the likely proficiency profile in candidate PISA for development countries. It follows that utilising a test design that results in administering each of the existing secure items to an equal number of students would not be efficient.</a:t>
            </a:r>
            <a:endParaRPr lang="en-US" b="1"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772400" cy="1143000"/>
          </a:xfrm>
        </p:spPr>
        <p:txBody>
          <a:bodyPr/>
          <a:lstStyle/>
          <a:p>
            <a:r>
              <a:rPr lang="en-US" sz="3600" b="1" dirty="0" smtClean="0">
                <a:latin typeface="+mj-lt"/>
              </a:rPr>
              <a:t>Could an easier (valid) test be constructed from the secure pool?</a:t>
            </a:r>
            <a:endParaRPr lang="en-US" sz="3600" b="1"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For the sake of moving forward some assumptions</a:t>
            </a:r>
          </a:p>
          <a:p>
            <a:pPr lvl="1"/>
            <a:r>
              <a:rPr lang="en-US" dirty="0" smtClean="0">
                <a:solidFill>
                  <a:schemeClr val="tx1"/>
                </a:solidFill>
              </a:rPr>
              <a:t>Pencil and paper delivery</a:t>
            </a:r>
          </a:p>
          <a:p>
            <a:pPr lvl="1"/>
            <a:r>
              <a:rPr lang="en-US" dirty="0" smtClean="0">
                <a:solidFill>
                  <a:schemeClr val="tx1"/>
                </a:solidFill>
              </a:rPr>
              <a:t>A single two-hour booklet</a:t>
            </a:r>
          </a:p>
          <a:p>
            <a:pPr lvl="1"/>
            <a:r>
              <a:rPr lang="en-US" dirty="0" smtClean="0">
                <a:solidFill>
                  <a:schemeClr val="tx1"/>
                </a:solidFill>
              </a:rPr>
              <a:t>Unit structure is a major constraint that has been ignored in the following</a:t>
            </a:r>
          </a:p>
          <a:p>
            <a:pPr lvl="2"/>
            <a:endParaRPr lang="en-US" dirty="0" smtClean="0">
              <a:solidFill>
                <a:schemeClr val="tx1"/>
              </a:solidFill>
            </a:endParaRPr>
          </a:p>
          <a:p>
            <a:pPr lvl="1"/>
            <a:endParaRPr 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Easy Secure Reading</a:t>
            </a:r>
            <a:endParaRPr lang="en-US" b="1" dirty="0">
              <a:latin typeface="+mj-lt"/>
            </a:endParaRPr>
          </a:p>
        </p:txBody>
      </p:sp>
      <p:graphicFrame>
        <p:nvGraphicFramePr>
          <p:cNvPr id="3" name="Table 2"/>
          <p:cNvGraphicFramePr>
            <a:graphicFrameLocks noGrp="1"/>
          </p:cNvGraphicFramePr>
          <p:nvPr/>
        </p:nvGraphicFramePr>
        <p:xfrm>
          <a:off x="1" y="2334260"/>
          <a:ext cx="9143999" cy="3169920"/>
        </p:xfrm>
        <a:graphic>
          <a:graphicData uri="http://schemas.openxmlformats.org/drawingml/2006/table">
            <a:tbl>
              <a:tblPr/>
              <a:tblGrid>
                <a:gridCol w="1206074"/>
                <a:gridCol w="1111091"/>
                <a:gridCol w="1231799"/>
                <a:gridCol w="1111091"/>
                <a:gridCol w="1231799"/>
                <a:gridCol w="880562"/>
                <a:gridCol w="1074484"/>
                <a:gridCol w="1297099"/>
              </a:tblGrid>
              <a:tr h="1124438">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Number Of Secure Items</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Proportion Of Total</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Of </a:t>
                      </a:r>
                      <a:r>
                        <a:rPr lang="en-AU" sz="1600" i="1">
                          <a:latin typeface="Palatino Linotype"/>
                          <a:ea typeface="Times New Roman"/>
                          <a:cs typeface="Times New Roman"/>
                        </a:rPr>
                        <a:t>Easy</a:t>
                      </a:r>
                      <a:r>
                        <a:rPr lang="en-AU" sz="1600">
                          <a:latin typeface="Palatino Linotype"/>
                          <a:ea typeface="Times New Roman"/>
                          <a:cs typeface="Times New Roman"/>
                        </a:rPr>
                        <a:t> (1)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Proportion Of Total For </a:t>
                      </a:r>
                      <a:r>
                        <a:rPr lang="en-AU" sz="1600" i="1">
                          <a:latin typeface="Palatino Linotype"/>
                          <a:ea typeface="Times New Roman"/>
                          <a:cs typeface="Times New Roman"/>
                        </a:rPr>
                        <a:t>Easy (1)</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Of </a:t>
                      </a:r>
                      <a:r>
                        <a:rPr lang="en-AU" sz="1600" i="1">
                          <a:latin typeface="Palatino Linotype"/>
                          <a:ea typeface="Times New Roman"/>
                          <a:cs typeface="Times New Roman"/>
                        </a:rPr>
                        <a:t>Easy</a:t>
                      </a:r>
                      <a:r>
                        <a:rPr lang="en-AU" sz="1600">
                          <a:latin typeface="Palatino Linotype"/>
                          <a:ea typeface="Times New Roman"/>
                          <a:cs typeface="Times New Roman"/>
                        </a:rPr>
                        <a:t> (2)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Proportion Of Total For </a:t>
                      </a:r>
                      <a:r>
                        <a:rPr lang="en-AU" sz="1600" i="1">
                          <a:latin typeface="Palatino Linotype"/>
                          <a:ea typeface="Times New Roman"/>
                          <a:cs typeface="Times New Roman"/>
                        </a:rPr>
                        <a:t>Easy</a:t>
                      </a:r>
                      <a:r>
                        <a:rPr lang="en-AU" sz="1600">
                          <a:latin typeface="Palatino Linotype"/>
                          <a:ea typeface="Times New Roman"/>
                          <a:cs typeface="Times New Roman"/>
                        </a:rPr>
                        <a:t> (2)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Target Proportion In Most Recent Framework</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449775">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Access And Retrieve</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42</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29</a:t>
                      </a:r>
                      <a:endParaRPr lang="en-US" sz="24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19</a:t>
                      </a:r>
                      <a:endParaRPr lang="en-US" sz="24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51%</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29</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40</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22%</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r>
              <a:tr h="674663">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Integrate And Interpret</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71</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50</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16</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43%</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35</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48</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56%</a:t>
                      </a:r>
                      <a:endParaRPr lang="en-US" sz="2400">
                        <a:latin typeface="Cambria"/>
                        <a:ea typeface="Times New Roman"/>
                        <a:cs typeface="Times New Roman"/>
                      </a:endParaRPr>
                    </a:p>
                  </a:txBody>
                  <a:tcPr marL="68580" marR="68580" marT="0" marB="0" anchor="ctr">
                    <a:lnL>
                      <a:noFill/>
                    </a:lnL>
                    <a:lnR>
                      <a:noFill/>
                    </a:lnR>
                    <a:lnT>
                      <a:noFill/>
                    </a:lnT>
                    <a:lnB>
                      <a:noFill/>
                    </a:lnB>
                  </a:tcPr>
                </a:tc>
              </a:tr>
              <a:tr h="449775">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Reflect And Evaluate</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30</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21</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5%</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9</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12</a:t>
                      </a:r>
                      <a:endParaRPr lang="en-US" sz="24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22%</a:t>
                      </a:r>
                      <a:endParaRPr lang="en-US" sz="24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r>
              <a:tr h="224888">
                <a:tc>
                  <a:txBody>
                    <a:bodyPr/>
                    <a:lstStyle/>
                    <a:p>
                      <a:pPr marL="0" marR="0" algn="ctr">
                        <a:spcBef>
                          <a:spcPts val="600"/>
                        </a:spcBef>
                        <a:spcAft>
                          <a:spcPts val="600"/>
                        </a:spcAft>
                      </a:pPr>
                      <a:r>
                        <a:rPr lang="en-AU" sz="1600">
                          <a:latin typeface="Palatino Linotype"/>
                          <a:ea typeface="Times New Roman"/>
                          <a:cs typeface="Times New Roman"/>
                        </a:rPr>
                        <a:t>Total</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143</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37</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73</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9552" y="1844824"/>
            <a:ext cx="8294688" cy="4419600"/>
          </a:xfrm>
        </p:spPr>
        <p:txBody>
          <a:bodyPr/>
          <a:lstStyle/>
          <a:p>
            <a:r>
              <a:rPr lang="en-AU" sz="2400" dirty="0" smtClean="0">
                <a:solidFill>
                  <a:schemeClr val="tx1"/>
                </a:solidFill>
              </a:rPr>
              <a:t>An assessment framework is a statement and discussion about what an assessment intends to measure based on an agreed philosophy.</a:t>
            </a:r>
          </a:p>
          <a:p>
            <a:r>
              <a:rPr lang="en-AU" sz="2400" dirty="0" smtClean="0">
                <a:solidFill>
                  <a:schemeClr val="tx1"/>
                </a:solidFill>
              </a:rPr>
              <a:t>The development of a subject area assessment framework is guided by a group of internationally recognised experts.</a:t>
            </a:r>
          </a:p>
          <a:p>
            <a:r>
              <a:rPr lang="en-AU" sz="2400" dirty="0" smtClean="0">
                <a:solidFill>
                  <a:schemeClr val="tx1"/>
                </a:solidFill>
              </a:rPr>
              <a:t>In PISA test developers are included in the expert group, or at least attend expert group meetings, so that they gain understanding of the theory underlying the framework.</a:t>
            </a:r>
          </a:p>
          <a:p>
            <a:r>
              <a:rPr lang="en-AU" sz="2400" dirty="0" smtClean="0">
                <a:solidFill>
                  <a:schemeClr val="tx1"/>
                </a:solidFill>
              </a:rPr>
              <a:t>Frameworks normally start with a definition of the assessable domain, followed by an elaboration of the terms of the domain,</a:t>
            </a:r>
          </a:p>
        </p:txBody>
      </p:sp>
      <p:sp>
        <p:nvSpPr>
          <p:cNvPr id="4" name="Title 1"/>
          <p:cNvSpPr txBox="1">
            <a:spLocks/>
          </p:cNvSpPr>
          <p:nvPr/>
        </p:nvSpPr>
        <p:spPr bwMode="auto">
          <a:xfrm>
            <a:off x="179512"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Assessment Frameworks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Easy Secure Mathematics: Content</a:t>
            </a:r>
            <a:endParaRPr lang="en-US" b="1" dirty="0">
              <a:latin typeface="+mj-lt"/>
            </a:endParaRPr>
          </a:p>
        </p:txBody>
      </p:sp>
      <p:graphicFrame>
        <p:nvGraphicFramePr>
          <p:cNvPr id="3" name="Table 2"/>
          <p:cNvGraphicFramePr>
            <a:graphicFrameLocks noGrp="1"/>
          </p:cNvGraphicFramePr>
          <p:nvPr/>
        </p:nvGraphicFramePr>
        <p:xfrm>
          <a:off x="0" y="2438400"/>
          <a:ext cx="9144001" cy="2926080"/>
        </p:xfrm>
        <a:graphic>
          <a:graphicData uri="http://schemas.openxmlformats.org/drawingml/2006/table">
            <a:tbl>
              <a:tblPr/>
              <a:tblGrid>
                <a:gridCol w="1694271"/>
                <a:gridCol w="1474282"/>
                <a:gridCol w="1474282"/>
                <a:gridCol w="1474282"/>
                <a:gridCol w="1474282"/>
                <a:gridCol w="1552602"/>
              </a:tblGrid>
              <a:tr h="711200">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Number Of Secure Items</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Proportion Of Total</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Of </a:t>
                      </a:r>
                      <a:r>
                        <a:rPr lang="en-AU" sz="1600" i="1">
                          <a:latin typeface="Palatino Linotype"/>
                          <a:ea typeface="Times New Roman"/>
                          <a:cs typeface="Times New Roman"/>
                        </a:rPr>
                        <a:t>Easy</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Proportion Of Total For </a:t>
                      </a:r>
                      <a:r>
                        <a:rPr lang="en-AU" sz="1600" i="1">
                          <a:latin typeface="Palatino Linotype"/>
                          <a:ea typeface="Times New Roman"/>
                          <a:cs typeface="Times New Roman"/>
                        </a:rPr>
                        <a:t>Easy</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Target Proportion In Most Recent Framework</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355600">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Change And Relationships</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28</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27</a:t>
                      </a:r>
                      <a:endParaRPr lang="en-US" sz="24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8</a:t>
                      </a:r>
                      <a:endParaRPr lang="en-US" sz="24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25%</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25%</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r>
              <a:tr h="177800">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Quantity</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24</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23</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11</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35%</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25%</a:t>
                      </a:r>
                      <a:endParaRPr lang="en-US" sz="2400">
                        <a:latin typeface="Cambria"/>
                        <a:ea typeface="Times New Roman"/>
                        <a:cs typeface="Times New Roman"/>
                      </a:endParaRPr>
                    </a:p>
                  </a:txBody>
                  <a:tcPr marL="68580" marR="68580" marT="0" marB="0" anchor="ctr">
                    <a:lnL>
                      <a:noFill/>
                    </a:lnL>
                    <a:lnR>
                      <a:noFill/>
                    </a:lnR>
                    <a:lnT>
                      <a:noFill/>
                    </a:lnT>
                    <a:lnB>
                      <a:noFill/>
                    </a:lnB>
                  </a:tcPr>
                </a:tc>
              </a:tr>
              <a:tr h="355600">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Space And Shape</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28</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27</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8</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25%</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25%</a:t>
                      </a:r>
                      <a:endParaRPr lang="en-US" sz="2400" dirty="0">
                        <a:latin typeface="Cambria"/>
                        <a:ea typeface="Times New Roman"/>
                        <a:cs typeface="Times New Roman"/>
                      </a:endParaRPr>
                    </a:p>
                  </a:txBody>
                  <a:tcPr marL="68580" marR="68580" marT="0" marB="0" anchor="ctr">
                    <a:lnL>
                      <a:noFill/>
                    </a:lnL>
                    <a:lnR>
                      <a:noFill/>
                    </a:lnR>
                    <a:lnT>
                      <a:noFill/>
                    </a:lnT>
                    <a:lnB>
                      <a:noFill/>
                    </a:lnB>
                  </a:tcPr>
                </a:tc>
              </a:tr>
              <a:tr h="355600">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Uncertainty And Data</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25</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24</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5</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16%</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25%</a:t>
                      </a:r>
                      <a:endParaRPr lang="en-US" sz="24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r>
              <a:tr h="177800">
                <a:tc>
                  <a:txBody>
                    <a:bodyPr/>
                    <a:lstStyle/>
                    <a:p>
                      <a:pPr marL="0" marR="0" algn="ctr">
                        <a:spcBef>
                          <a:spcPts val="600"/>
                        </a:spcBef>
                        <a:spcAft>
                          <a:spcPts val="600"/>
                        </a:spcAft>
                      </a:pPr>
                      <a:r>
                        <a:rPr lang="en-AU" sz="1600">
                          <a:latin typeface="Palatino Linotype"/>
                          <a:ea typeface="Times New Roman"/>
                          <a:cs typeface="Times New Roman"/>
                        </a:rPr>
                        <a:t>Total</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105</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32</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Easy Secure Mathematics: Processes</a:t>
            </a:r>
            <a:endParaRPr lang="en-US" b="1" dirty="0">
              <a:latin typeface="+mj-lt"/>
            </a:endParaRPr>
          </a:p>
        </p:txBody>
      </p:sp>
      <p:graphicFrame>
        <p:nvGraphicFramePr>
          <p:cNvPr id="3" name="Table 2"/>
          <p:cNvGraphicFramePr>
            <a:graphicFrameLocks noGrp="1"/>
          </p:cNvGraphicFramePr>
          <p:nvPr/>
        </p:nvGraphicFramePr>
        <p:xfrm>
          <a:off x="527367" y="2613660"/>
          <a:ext cx="8007034" cy="2468880"/>
        </p:xfrm>
        <a:graphic>
          <a:graphicData uri="http://schemas.openxmlformats.org/drawingml/2006/table">
            <a:tbl>
              <a:tblPr/>
              <a:tblGrid>
                <a:gridCol w="1483606"/>
                <a:gridCol w="1290969"/>
                <a:gridCol w="1290969"/>
                <a:gridCol w="1290969"/>
                <a:gridCol w="1290969"/>
                <a:gridCol w="1359552"/>
              </a:tblGrid>
              <a:tr h="1029970">
                <a:tc>
                  <a:txBody>
                    <a:bodyPr/>
                    <a:lstStyle/>
                    <a:p>
                      <a:pPr marL="0" marR="0" algn="ctr">
                        <a:spcBef>
                          <a:spcPts val="600"/>
                        </a:spcBef>
                        <a:spcAft>
                          <a:spcPts val="600"/>
                        </a:spcAft>
                      </a:pPr>
                      <a:endParaRPr lang="en-AU" sz="1800" dirty="0">
                        <a:latin typeface="Palatino Linotype"/>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dirty="0">
                          <a:latin typeface="Palatino Linotype"/>
                          <a:ea typeface="Times New Roman"/>
                          <a:cs typeface="Times New Roman"/>
                        </a:rPr>
                        <a:t>Number Of Secure Items</a:t>
                      </a:r>
                      <a:endParaRPr lang="en-US" sz="28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dirty="0">
                          <a:latin typeface="Palatino Linotype"/>
                          <a:ea typeface="Times New Roman"/>
                          <a:cs typeface="Times New Roman"/>
                        </a:rPr>
                        <a:t>Proportion Of Total</a:t>
                      </a:r>
                      <a:endParaRPr lang="en-US" sz="28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dirty="0">
                          <a:latin typeface="Palatino Linotype"/>
                          <a:ea typeface="Times New Roman"/>
                          <a:cs typeface="Times New Roman"/>
                        </a:rPr>
                        <a:t>Number Of </a:t>
                      </a:r>
                      <a:r>
                        <a:rPr lang="en-AU" sz="1800" i="1" dirty="0">
                          <a:latin typeface="Palatino Linotype"/>
                          <a:ea typeface="Times New Roman"/>
                          <a:cs typeface="Times New Roman"/>
                        </a:rPr>
                        <a:t>Easy</a:t>
                      </a:r>
                      <a:r>
                        <a:rPr lang="en-AU" sz="1800" dirty="0">
                          <a:latin typeface="Palatino Linotype"/>
                          <a:ea typeface="Times New Roman"/>
                          <a:cs typeface="Times New Roman"/>
                        </a:rPr>
                        <a:t> Secure Items</a:t>
                      </a:r>
                      <a:endParaRPr lang="en-US" sz="28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latin typeface="Palatino Linotype"/>
                          <a:ea typeface="Times New Roman"/>
                          <a:cs typeface="Times New Roman"/>
                        </a:rPr>
                        <a:t>Proportion Of Total For </a:t>
                      </a:r>
                      <a:r>
                        <a:rPr lang="en-AU" sz="1800" i="1">
                          <a:latin typeface="Palatino Linotype"/>
                          <a:ea typeface="Times New Roman"/>
                          <a:cs typeface="Times New Roman"/>
                        </a:rPr>
                        <a:t>Easy</a:t>
                      </a:r>
                      <a:r>
                        <a:rPr lang="en-AU" sz="1800">
                          <a:latin typeface="Palatino Linotype"/>
                          <a:ea typeface="Times New Roman"/>
                          <a:cs typeface="Times New Roman"/>
                        </a:rPr>
                        <a:t> Secure Items</a:t>
                      </a:r>
                      <a:endParaRPr lang="en-US" sz="28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latin typeface="Palatino Linotype"/>
                          <a:ea typeface="Times New Roman"/>
                          <a:cs typeface="Times New Roman"/>
                        </a:rPr>
                        <a:t>Target Proportion In Most Recent Framework</a:t>
                      </a:r>
                      <a:endParaRPr lang="en-US" sz="28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257493">
                <a:tc>
                  <a:txBody>
                    <a:bodyPr/>
                    <a:lstStyle/>
                    <a:p>
                      <a:pPr marL="0" marR="0" algn="ctr">
                        <a:spcBef>
                          <a:spcPts val="600"/>
                        </a:spcBef>
                        <a:spcAft>
                          <a:spcPts val="600"/>
                        </a:spcAft>
                      </a:pPr>
                      <a:r>
                        <a:rPr lang="en-AU" sz="1800">
                          <a:solidFill>
                            <a:srgbClr val="000000"/>
                          </a:solidFill>
                          <a:latin typeface="Palatino Linotype"/>
                          <a:ea typeface="Times New Roman"/>
                          <a:cs typeface="Times New Roman"/>
                        </a:rPr>
                        <a:t>Employ</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800">
                          <a:solidFill>
                            <a:srgbClr val="000000"/>
                          </a:solidFill>
                          <a:latin typeface="Palatino Linotype"/>
                          <a:ea typeface="Times New Roman"/>
                          <a:cs typeface="Times New Roman"/>
                        </a:rPr>
                        <a:t>49</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800" dirty="0">
                          <a:latin typeface="Palatino Linotype"/>
                          <a:ea typeface="Times New Roman"/>
                          <a:cs typeface="Times New Roman"/>
                        </a:rPr>
                        <a:t>47%</a:t>
                      </a:r>
                      <a:endParaRPr lang="en-US" sz="28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800" dirty="0">
                          <a:latin typeface="Palatino Linotype"/>
                          <a:ea typeface="Times New Roman"/>
                          <a:cs typeface="Times New Roman"/>
                        </a:rPr>
                        <a:t>18</a:t>
                      </a:r>
                      <a:endParaRPr lang="en-US" sz="28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800">
                          <a:latin typeface="Palatino Linotype"/>
                          <a:ea typeface="Times New Roman"/>
                          <a:cs typeface="Times New Roman"/>
                        </a:rPr>
                        <a:t>56%</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800">
                          <a:latin typeface="Palatino Linotype"/>
                          <a:ea typeface="Times New Roman"/>
                          <a:cs typeface="Times New Roman"/>
                        </a:rPr>
                        <a:t>50%</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r>
              <a:tr h="257493">
                <a:tc>
                  <a:txBody>
                    <a:bodyPr/>
                    <a:lstStyle/>
                    <a:p>
                      <a:pPr marL="0" marR="0" algn="ctr">
                        <a:spcBef>
                          <a:spcPts val="600"/>
                        </a:spcBef>
                        <a:spcAft>
                          <a:spcPts val="600"/>
                        </a:spcAft>
                      </a:pPr>
                      <a:r>
                        <a:rPr lang="en-AU" sz="1800">
                          <a:solidFill>
                            <a:srgbClr val="000000"/>
                          </a:solidFill>
                          <a:latin typeface="Palatino Linotype"/>
                          <a:ea typeface="Times New Roman"/>
                          <a:cs typeface="Times New Roman"/>
                        </a:rPr>
                        <a:t>Formulate</a:t>
                      </a:r>
                      <a:endParaRPr lang="en-US" sz="28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800">
                          <a:solidFill>
                            <a:srgbClr val="000000"/>
                          </a:solidFill>
                          <a:latin typeface="Palatino Linotype"/>
                          <a:ea typeface="Times New Roman"/>
                          <a:cs typeface="Times New Roman"/>
                        </a:rPr>
                        <a:t>25</a:t>
                      </a:r>
                      <a:endParaRPr lang="en-US" sz="28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800">
                          <a:latin typeface="Palatino Linotype"/>
                          <a:ea typeface="Times New Roman"/>
                          <a:cs typeface="Times New Roman"/>
                        </a:rPr>
                        <a:t>24%</a:t>
                      </a:r>
                      <a:endParaRPr lang="en-US" sz="28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800" dirty="0">
                          <a:latin typeface="Palatino Linotype"/>
                          <a:ea typeface="Times New Roman"/>
                          <a:cs typeface="Times New Roman"/>
                        </a:rPr>
                        <a:t>3</a:t>
                      </a:r>
                      <a:endParaRPr lang="en-US" sz="28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800" dirty="0">
                          <a:latin typeface="Palatino Linotype"/>
                          <a:ea typeface="Times New Roman"/>
                          <a:cs typeface="Times New Roman"/>
                        </a:rPr>
                        <a:t>9%</a:t>
                      </a:r>
                      <a:endParaRPr lang="en-US" sz="28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800" dirty="0">
                          <a:latin typeface="Palatino Linotype"/>
                          <a:ea typeface="Times New Roman"/>
                          <a:cs typeface="Times New Roman"/>
                        </a:rPr>
                        <a:t>25%</a:t>
                      </a:r>
                      <a:endParaRPr lang="en-US" sz="2800" dirty="0">
                        <a:latin typeface="Cambria"/>
                        <a:ea typeface="Times New Roman"/>
                        <a:cs typeface="Times New Roman"/>
                      </a:endParaRPr>
                    </a:p>
                  </a:txBody>
                  <a:tcPr marL="68580" marR="68580" marT="0" marB="0" anchor="ctr">
                    <a:lnL>
                      <a:noFill/>
                    </a:lnL>
                    <a:lnR>
                      <a:noFill/>
                    </a:lnR>
                    <a:lnT>
                      <a:noFill/>
                    </a:lnT>
                    <a:lnB>
                      <a:noFill/>
                    </a:lnB>
                  </a:tcPr>
                </a:tc>
              </a:tr>
              <a:tr h="257493">
                <a:tc>
                  <a:txBody>
                    <a:bodyPr/>
                    <a:lstStyle/>
                    <a:p>
                      <a:pPr marL="0" marR="0" algn="ctr">
                        <a:spcBef>
                          <a:spcPts val="600"/>
                        </a:spcBef>
                        <a:spcAft>
                          <a:spcPts val="600"/>
                        </a:spcAft>
                      </a:pPr>
                      <a:r>
                        <a:rPr lang="en-AU" sz="1800">
                          <a:solidFill>
                            <a:srgbClr val="000000"/>
                          </a:solidFill>
                          <a:latin typeface="Palatino Linotype"/>
                          <a:ea typeface="Times New Roman"/>
                          <a:cs typeface="Times New Roman"/>
                        </a:rPr>
                        <a:t>Interpret</a:t>
                      </a:r>
                      <a:endParaRPr lang="en-US" sz="28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solidFill>
                            <a:srgbClr val="000000"/>
                          </a:solidFill>
                          <a:latin typeface="Palatino Linotype"/>
                          <a:ea typeface="Times New Roman"/>
                          <a:cs typeface="Times New Roman"/>
                        </a:rPr>
                        <a:t>31</a:t>
                      </a:r>
                      <a:endParaRPr lang="en-US" sz="28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latin typeface="Palatino Linotype"/>
                          <a:ea typeface="Times New Roman"/>
                          <a:cs typeface="Times New Roman"/>
                        </a:rPr>
                        <a:t>30%</a:t>
                      </a:r>
                      <a:endParaRPr lang="en-US" sz="28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latin typeface="Palatino Linotype"/>
                          <a:ea typeface="Times New Roman"/>
                          <a:cs typeface="Times New Roman"/>
                        </a:rPr>
                        <a:t>11</a:t>
                      </a:r>
                      <a:endParaRPr lang="en-US" sz="28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dirty="0">
                          <a:latin typeface="Palatino Linotype"/>
                          <a:ea typeface="Times New Roman"/>
                          <a:cs typeface="Times New Roman"/>
                        </a:rPr>
                        <a:t>34%</a:t>
                      </a:r>
                      <a:endParaRPr lang="en-US" sz="28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dirty="0">
                          <a:latin typeface="Palatino Linotype"/>
                          <a:ea typeface="Times New Roman"/>
                          <a:cs typeface="Times New Roman"/>
                        </a:rPr>
                        <a:t>25%</a:t>
                      </a:r>
                      <a:endParaRPr lang="en-US" sz="28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r>
              <a:tr h="257493">
                <a:tc>
                  <a:txBody>
                    <a:bodyPr/>
                    <a:lstStyle/>
                    <a:p>
                      <a:pPr marL="0" marR="0" algn="ctr">
                        <a:spcBef>
                          <a:spcPts val="600"/>
                        </a:spcBef>
                        <a:spcAft>
                          <a:spcPts val="600"/>
                        </a:spcAft>
                      </a:pPr>
                      <a:r>
                        <a:rPr lang="en-AU" sz="1800">
                          <a:latin typeface="Palatino Linotype"/>
                          <a:ea typeface="Times New Roman"/>
                          <a:cs typeface="Times New Roman"/>
                        </a:rPr>
                        <a:t>Total</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latin typeface="Palatino Linotype"/>
                          <a:ea typeface="Times New Roman"/>
                          <a:cs typeface="Times New Roman"/>
                        </a:rPr>
                        <a:t>105</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8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800">
                          <a:latin typeface="Palatino Linotype"/>
                          <a:ea typeface="Times New Roman"/>
                          <a:cs typeface="Times New Roman"/>
                        </a:rPr>
                        <a:t>32</a:t>
                      </a:r>
                      <a:endParaRPr lang="en-US" sz="28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80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800" dirty="0">
                        <a:latin typeface="Palatino Linotype"/>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latin typeface="+mj-lt"/>
              </a:rPr>
              <a:t>Easy Secure Science</a:t>
            </a:r>
            <a:endParaRPr lang="en-US" b="1" dirty="0">
              <a:latin typeface="+mj-lt"/>
            </a:endParaRPr>
          </a:p>
        </p:txBody>
      </p:sp>
      <p:graphicFrame>
        <p:nvGraphicFramePr>
          <p:cNvPr id="3" name="Table 2"/>
          <p:cNvGraphicFramePr>
            <a:graphicFrameLocks noGrp="1"/>
          </p:cNvGraphicFramePr>
          <p:nvPr/>
        </p:nvGraphicFramePr>
        <p:xfrm>
          <a:off x="215900" y="1734820"/>
          <a:ext cx="8585200" cy="4912995"/>
        </p:xfrm>
        <a:graphic>
          <a:graphicData uri="http://schemas.openxmlformats.org/drawingml/2006/table">
            <a:tbl>
              <a:tblPr/>
              <a:tblGrid>
                <a:gridCol w="1373704"/>
                <a:gridCol w="1373704"/>
                <a:gridCol w="1143264"/>
                <a:gridCol w="1143264"/>
                <a:gridCol w="1143264"/>
                <a:gridCol w="1204000"/>
                <a:gridCol w="1204000"/>
              </a:tblGrid>
              <a:tr h="1099820">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Number Of Secure Items</a:t>
                      </a:r>
                      <a:endParaRPr lang="en-US" sz="2400" dirty="0">
                        <a:latin typeface="Cambria"/>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Proportion Of Total</a:t>
                      </a:r>
                      <a:endParaRPr lang="en-US" sz="2400">
                        <a:latin typeface="Cambria"/>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Of </a:t>
                      </a:r>
                      <a:r>
                        <a:rPr lang="en-AU" sz="1600" i="1">
                          <a:latin typeface="Palatino Linotype"/>
                          <a:ea typeface="Times New Roman"/>
                          <a:cs typeface="Times New Roman"/>
                        </a:rPr>
                        <a:t>Easy</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Proportion Of Total For </a:t>
                      </a:r>
                      <a:r>
                        <a:rPr lang="en-AU" sz="1600" i="1">
                          <a:latin typeface="Palatino Linotype"/>
                          <a:ea typeface="Times New Roman"/>
                          <a:cs typeface="Times New Roman"/>
                        </a:rPr>
                        <a:t>Easy</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Target Proportion In Most Recent Framework</a:t>
                      </a:r>
                      <a:endParaRPr lang="en-US" sz="2400">
                        <a:latin typeface="Cambria"/>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549910">
                <a:tc rowSpan="4">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Knowledge Of Science</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dot"/>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Earth And Space Systems</a:t>
                      </a:r>
                      <a:endParaRPr lang="en-US" sz="2400">
                        <a:latin typeface="Cambria"/>
                        <a:ea typeface="Times New Roman"/>
                        <a:cs typeface="Times New Roman"/>
                      </a:endParaRPr>
                    </a:p>
                  </a:txBody>
                  <a:tcPr marL="68494" marR="68494" marT="0" marB="0" anchor="b">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10</a:t>
                      </a:r>
                      <a:endParaRPr lang="en-US" sz="2400" dirty="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11%</a:t>
                      </a:r>
                      <a:endParaRPr lang="en-US" sz="2400" dirty="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6</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13%</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12%</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a:noFill/>
                    </a:lnB>
                  </a:tcPr>
                </a:tc>
              </a:tr>
              <a:tr h="274955">
                <a:tc vMerge="1">
                  <a:txBody>
                    <a:bodyPr/>
                    <a:lstStyle/>
                    <a:p>
                      <a:endParaRPr lang="en-US"/>
                    </a:p>
                  </a:txBody>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Living Systems</a:t>
                      </a:r>
                      <a:endParaRPr lang="en-US" sz="2400">
                        <a:latin typeface="Cambria"/>
                        <a:ea typeface="Times New Roman"/>
                        <a:cs typeface="Times New Roman"/>
                      </a:endParaRPr>
                    </a:p>
                  </a:txBody>
                  <a:tcPr marL="68494" marR="68494" marT="0" marB="0" anchor="b">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16</a:t>
                      </a:r>
                      <a:endParaRPr lang="en-US" sz="240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18%</a:t>
                      </a:r>
                      <a:endParaRPr lang="en-US" sz="2400" dirty="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7</a:t>
                      </a:r>
                      <a:endParaRPr lang="en-US" sz="240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16%</a:t>
                      </a:r>
                      <a:endParaRPr lang="en-US" sz="240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16%</a:t>
                      </a:r>
                      <a:endParaRPr lang="en-US" sz="2400">
                        <a:latin typeface="Cambria"/>
                        <a:ea typeface="Times New Roman"/>
                        <a:cs typeface="Times New Roman"/>
                      </a:endParaRPr>
                    </a:p>
                  </a:txBody>
                  <a:tcPr marL="68494" marR="68494" marT="0" marB="0" anchor="ctr">
                    <a:lnL>
                      <a:noFill/>
                    </a:lnL>
                    <a:lnR>
                      <a:noFill/>
                    </a:lnR>
                    <a:lnT>
                      <a:noFill/>
                    </a:lnT>
                    <a:lnB>
                      <a:noFill/>
                    </a:lnB>
                  </a:tcPr>
                </a:tc>
              </a:tr>
              <a:tr h="549910">
                <a:tc vMerge="1">
                  <a:txBody>
                    <a:bodyPr/>
                    <a:lstStyle/>
                    <a:p>
                      <a:endParaRPr lang="en-US"/>
                    </a:p>
                  </a:txBody>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Physical Systems</a:t>
                      </a:r>
                      <a:endParaRPr lang="en-US" sz="2400">
                        <a:latin typeface="Cambria"/>
                        <a:ea typeface="Times New Roman"/>
                        <a:cs typeface="Times New Roman"/>
                      </a:endParaRPr>
                    </a:p>
                  </a:txBody>
                  <a:tcPr marL="68494" marR="68494" marT="0" marB="0" anchor="b">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20</a:t>
                      </a:r>
                      <a:endParaRPr lang="en-US" sz="240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23%</a:t>
                      </a:r>
                      <a:endParaRPr lang="en-US" sz="2400" dirty="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12</a:t>
                      </a:r>
                      <a:endParaRPr lang="en-US" sz="2400" dirty="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27%</a:t>
                      </a:r>
                      <a:endParaRPr lang="en-US" sz="2400">
                        <a:latin typeface="Cambria"/>
                        <a:ea typeface="Times New Roman"/>
                        <a:cs typeface="Times New Roman"/>
                      </a:endParaRPr>
                    </a:p>
                  </a:txBody>
                  <a:tcPr marL="68494" marR="68494"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13%</a:t>
                      </a:r>
                      <a:endParaRPr lang="en-US" sz="2400">
                        <a:latin typeface="Cambria"/>
                        <a:ea typeface="Times New Roman"/>
                        <a:cs typeface="Times New Roman"/>
                      </a:endParaRPr>
                    </a:p>
                  </a:txBody>
                  <a:tcPr marL="68494" marR="68494" marT="0" marB="0" anchor="ctr">
                    <a:lnL>
                      <a:noFill/>
                    </a:lnL>
                    <a:lnR>
                      <a:noFill/>
                    </a:lnR>
                    <a:lnT>
                      <a:noFill/>
                    </a:lnT>
                    <a:lnB>
                      <a:noFill/>
                    </a:lnB>
                  </a:tcPr>
                </a:tc>
              </a:tr>
              <a:tr h="549910">
                <a:tc vMerge="1">
                  <a:txBody>
                    <a:bodyPr/>
                    <a:lstStyle/>
                    <a:p>
                      <a:endParaRPr lang="en-US"/>
                    </a:p>
                  </a:txBody>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Technology Systems</a:t>
                      </a:r>
                      <a:endParaRPr lang="en-US" sz="2400">
                        <a:latin typeface="Cambria"/>
                        <a:ea typeface="Times New Roman"/>
                        <a:cs typeface="Times New Roman"/>
                      </a:endParaRPr>
                    </a:p>
                  </a:txBody>
                  <a:tcPr marL="68494" marR="68494" marT="0" marB="0" anchor="b">
                    <a:lnL>
                      <a:noFill/>
                    </a:lnL>
                    <a:lnR>
                      <a:noFill/>
                    </a:lnR>
                    <a:lnT>
                      <a:noFill/>
                    </a:lnT>
                    <a:lnB w="12700" cap="flat" cmpd="sng" algn="ctr">
                      <a:solidFill>
                        <a:srgbClr val="632423"/>
                      </a:solidFill>
                      <a:prstDash val="dot"/>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8</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dot"/>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9%</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dot"/>
                      <a:round/>
                      <a:headEnd type="none" w="med" len="med"/>
                      <a:tailEnd type="none" w="med" len="med"/>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4</a:t>
                      </a:r>
                      <a:endParaRPr lang="en-US" sz="2400" dirty="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dot"/>
                      <a:round/>
                      <a:headEnd type="none" w="med" len="med"/>
                      <a:tailEnd type="none" w="med" len="med"/>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9%</a:t>
                      </a:r>
                      <a:endParaRPr lang="en-US" sz="2400" dirty="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dot"/>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9%</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dot"/>
                      <a:round/>
                      <a:headEnd type="none" w="med" len="med"/>
                      <a:tailEnd type="none" w="med" len="med"/>
                    </a:lnB>
                  </a:tcPr>
                </a:tc>
              </a:tr>
              <a:tr h="549910">
                <a:tc rowSpan="2">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Knowledge About Science</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dot"/>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Scientific Enquiry</a:t>
                      </a:r>
                      <a:endParaRPr lang="en-US" sz="2400">
                        <a:latin typeface="Cambria"/>
                        <a:ea typeface="Times New Roman"/>
                        <a:cs typeface="Times New Roman"/>
                      </a:endParaRPr>
                    </a:p>
                  </a:txBody>
                  <a:tcPr marL="68494" marR="68494" marT="0" marB="0" anchor="b">
                    <a:lnL>
                      <a:noFill/>
                    </a:lnL>
                    <a:lnR>
                      <a:noFill/>
                    </a:lnR>
                    <a:lnT w="12700" cap="flat" cmpd="sng" algn="ctr">
                      <a:solidFill>
                        <a:srgbClr val="632423"/>
                      </a:solidFill>
                      <a:prstDash val="dot"/>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16</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dot"/>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18%</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dot"/>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8</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dot"/>
                      <a:round/>
                      <a:headEnd type="none" w="med" len="med"/>
                      <a:tailEnd type="none" w="med" len="med"/>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18%</a:t>
                      </a:r>
                      <a:endParaRPr lang="en-US" sz="2400" dirty="0">
                        <a:latin typeface="Cambria"/>
                        <a:ea typeface="Times New Roman"/>
                        <a:cs typeface="Times New Roman"/>
                      </a:endParaRPr>
                    </a:p>
                  </a:txBody>
                  <a:tcPr marL="68494" marR="68494" marT="0" marB="0" anchor="ctr">
                    <a:lnL>
                      <a:noFill/>
                    </a:lnL>
                    <a:lnR>
                      <a:noFill/>
                    </a:lnR>
                    <a:lnT w="12700" cap="flat" cmpd="sng" algn="ctr">
                      <a:solidFill>
                        <a:srgbClr val="632423"/>
                      </a:solidFill>
                      <a:prstDash val="dot"/>
                      <a:round/>
                      <a:headEnd type="none" w="med" len="med"/>
                      <a:tailEnd type="none" w="med" len="med"/>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23%</a:t>
                      </a:r>
                      <a:endParaRPr lang="en-US" sz="2400" dirty="0">
                        <a:latin typeface="Cambria"/>
                        <a:ea typeface="Times New Roman"/>
                        <a:cs typeface="Times New Roman"/>
                      </a:endParaRPr>
                    </a:p>
                  </a:txBody>
                  <a:tcPr marL="68494" marR="68494" marT="0" marB="0" anchor="ctr">
                    <a:lnL>
                      <a:noFill/>
                    </a:lnL>
                    <a:lnR>
                      <a:noFill/>
                    </a:lnR>
                    <a:lnT w="12700" cap="flat" cmpd="sng" algn="ctr">
                      <a:solidFill>
                        <a:srgbClr val="632423"/>
                      </a:solidFill>
                      <a:prstDash val="dot"/>
                      <a:round/>
                      <a:headEnd type="none" w="med" len="med"/>
                      <a:tailEnd type="none" w="med" len="med"/>
                    </a:lnT>
                    <a:lnB>
                      <a:noFill/>
                    </a:lnB>
                  </a:tcPr>
                </a:tc>
              </a:tr>
              <a:tr h="549910">
                <a:tc vMerge="1">
                  <a:txBody>
                    <a:bodyPr/>
                    <a:lstStyle/>
                    <a:p>
                      <a:endParaRPr lang="en-US"/>
                    </a:p>
                  </a:txBody>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Scientific Explanations</a:t>
                      </a:r>
                      <a:endParaRPr lang="en-US" sz="2400">
                        <a:latin typeface="Cambria"/>
                        <a:ea typeface="Times New Roman"/>
                        <a:cs typeface="Times New Roman"/>
                      </a:endParaRPr>
                    </a:p>
                  </a:txBody>
                  <a:tcPr marL="68494" marR="68494" marT="0" marB="0" anchor="b">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18</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20%</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8</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18%</a:t>
                      </a:r>
                      <a:endParaRPr lang="en-US" sz="240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27%</a:t>
                      </a:r>
                      <a:endParaRPr lang="en-US" sz="2400" dirty="0">
                        <a:latin typeface="Cambria"/>
                        <a:ea typeface="Times New Roman"/>
                        <a:cs typeface="Times New Roman"/>
                      </a:endParaRPr>
                    </a:p>
                  </a:txBody>
                  <a:tcPr marL="68494" marR="68494" marT="0" marB="0" anchor="ctr">
                    <a:lnL>
                      <a:noFill/>
                    </a:lnL>
                    <a:lnR>
                      <a:noFill/>
                    </a:lnR>
                    <a:lnT>
                      <a:noFill/>
                    </a:lnT>
                    <a:lnB w="12700" cap="flat" cmpd="sng" algn="ctr">
                      <a:solidFill>
                        <a:srgbClr val="632423"/>
                      </a:solidFill>
                      <a:prstDash val="solid"/>
                      <a:round/>
                      <a:headEnd type="none" w="med" len="med"/>
                      <a:tailEnd type="none" w="med" len="med"/>
                    </a:lnB>
                  </a:tcPr>
                </a:tc>
              </a:tr>
              <a:tr h="274955">
                <a:tc>
                  <a:txBody>
                    <a:bodyPr/>
                    <a:lstStyle/>
                    <a:p>
                      <a:pPr marL="0" marR="0" algn="ctr">
                        <a:spcBef>
                          <a:spcPts val="600"/>
                        </a:spcBef>
                        <a:spcAft>
                          <a:spcPts val="600"/>
                        </a:spcAft>
                      </a:pPr>
                      <a:endParaRPr lang="en-AU" sz="1600">
                        <a:latin typeface="Palatino Linotype"/>
                        <a:ea typeface="Times New Roman"/>
                        <a:cs typeface="Times New Roman"/>
                      </a:endParaRPr>
                    </a:p>
                  </a:txBody>
                  <a:tcPr marL="68494" marR="68494"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Total</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88</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45</a:t>
                      </a:r>
                      <a:endParaRPr lang="en-US" sz="2400">
                        <a:latin typeface="Cambria"/>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a:latin typeface="Palatino Linotype"/>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494" marR="68494"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latin typeface="+mj-lt"/>
              </a:rPr>
              <a:t>Item Format</a:t>
            </a:r>
            <a:endParaRPr lang="en-US" b="1" dirty="0">
              <a:latin typeface="+mj-lt"/>
            </a:endParaRPr>
          </a:p>
        </p:txBody>
      </p:sp>
      <p:graphicFrame>
        <p:nvGraphicFramePr>
          <p:cNvPr id="3" name="Table 2"/>
          <p:cNvGraphicFramePr>
            <a:graphicFrameLocks noGrp="1"/>
          </p:cNvGraphicFramePr>
          <p:nvPr/>
        </p:nvGraphicFramePr>
        <p:xfrm>
          <a:off x="311788" y="1788160"/>
          <a:ext cx="8540111" cy="4937337"/>
        </p:xfrm>
        <a:graphic>
          <a:graphicData uri="http://schemas.openxmlformats.org/drawingml/2006/table">
            <a:tbl>
              <a:tblPr/>
              <a:tblGrid>
                <a:gridCol w="1355330"/>
                <a:gridCol w="1010402"/>
                <a:gridCol w="1010402"/>
                <a:gridCol w="1010402"/>
                <a:gridCol w="1122369"/>
                <a:gridCol w="1010402"/>
                <a:gridCol w="1010402"/>
                <a:gridCol w="1010402"/>
              </a:tblGrid>
              <a:tr h="248497">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gridSpan="3">
                  <a:txBody>
                    <a:bodyPr/>
                    <a:lstStyle/>
                    <a:p>
                      <a:pPr marL="0" marR="0" algn="ctr">
                        <a:spcBef>
                          <a:spcPts val="600"/>
                        </a:spcBef>
                        <a:spcAft>
                          <a:spcPts val="600"/>
                        </a:spcAft>
                      </a:pPr>
                      <a:r>
                        <a:rPr lang="en-AU" sz="1600">
                          <a:latin typeface="Palatino Linotype"/>
                          <a:ea typeface="Times New Roman"/>
                          <a:cs typeface="Times New Roman"/>
                        </a:rPr>
                        <a:t>Reading</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600"/>
                        </a:spcBef>
                        <a:spcAft>
                          <a:spcPts val="600"/>
                        </a:spcAft>
                      </a:pPr>
                      <a:r>
                        <a:rPr lang="en-AU" sz="1600">
                          <a:latin typeface="Palatino Linotype"/>
                          <a:ea typeface="Times New Roman"/>
                          <a:cs typeface="Times New Roman"/>
                        </a:rPr>
                        <a:t>Mathematics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600"/>
                        </a:spcBef>
                        <a:spcAft>
                          <a:spcPts val="600"/>
                        </a:spcAft>
                      </a:pPr>
                      <a:r>
                        <a:rPr lang="en-AU" sz="1600">
                          <a:latin typeface="Palatino Linotype"/>
                          <a:ea typeface="Times New Roman"/>
                          <a:cs typeface="Times New Roman"/>
                        </a:rPr>
                        <a:t>Science</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hMerge="1">
                  <a:txBody>
                    <a:bodyPr/>
                    <a:lstStyle/>
                    <a:p>
                      <a:endParaRPr lang="en-US"/>
                    </a:p>
                  </a:txBody>
                  <a:tcPr/>
                </a:tc>
              </a:tr>
              <a:tr h="1242483">
                <a:tc>
                  <a:txBody>
                    <a:bodyPr/>
                    <a:lstStyle/>
                    <a:p>
                      <a:pPr marL="0" marR="0" algn="ctr">
                        <a:spcBef>
                          <a:spcPts val="600"/>
                        </a:spcBef>
                        <a:spcAft>
                          <a:spcPts val="600"/>
                        </a:spcAft>
                      </a:pPr>
                      <a:endParaRPr lang="en-AU" sz="1600" dirty="0">
                        <a:latin typeface="Palatino Linotype"/>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Number (and %) of Secure Items</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Number (and %) of </a:t>
                      </a:r>
                      <a:r>
                        <a:rPr lang="en-AU" sz="1600" i="1" dirty="0">
                          <a:latin typeface="Palatino Linotype"/>
                          <a:ea typeface="Times New Roman"/>
                          <a:cs typeface="Times New Roman"/>
                        </a:rPr>
                        <a:t>Easy1</a:t>
                      </a:r>
                      <a:r>
                        <a:rPr lang="en-AU" sz="1600" dirty="0">
                          <a:latin typeface="Palatino Linotype"/>
                          <a:ea typeface="Times New Roman"/>
                          <a:cs typeface="Times New Roman"/>
                        </a:rPr>
                        <a:t> Secure Items</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Number (and %) of </a:t>
                      </a:r>
                      <a:r>
                        <a:rPr lang="en-AU" sz="1600" i="1" dirty="0">
                          <a:latin typeface="Palatino Linotype"/>
                          <a:ea typeface="Times New Roman"/>
                          <a:cs typeface="Times New Roman"/>
                        </a:rPr>
                        <a:t>Easy2</a:t>
                      </a:r>
                      <a:r>
                        <a:rPr lang="en-AU" sz="1600" dirty="0">
                          <a:latin typeface="Palatino Linotype"/>
                          <a:ea typeface="Times New Roman"/>
                          <a:cs typeface="Times New Roman"/>
                        </a:rPr>
                        <a:t> Secure Items</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(and %) of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(and %) of </a:t>
                      </a:r>
                      <a:r>
                        <a:rPr lang="en-AU" sz="1600" i="1">
                          <a:latin typeface="Palatino Linotype"/>
                          <a:ea typeface="Times New Roman"/>
                          <a:cs typeface="Times New Roman"/>
                        </a:rPr>
                        <a:t>Easy</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(and %) of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Number (and %) of </a:t>
                      </a:r>
                      <a:r>
                        <a:rPr lang="en-AU" sz="1600" i="1">
                          <a:latin typeface="Palatino Linotype"/>
                          <a:ea typeface="Times New Roman"/>
                          <a:cs typeface="Times New Roman"/>
                        </a:rPr>
                        <a:t>Easy</a:t>
                      </a:r>
                      <a:r>
                        <a:rPr lang="en-AU" sz="1600">
                          <a:latin typeface="Palatino Linotype"/>
                          <a:ea typeface="Times New Roman"/>
                          <a:cs typeface="Times New Roman"/>
                        </a:rPr>
                        <a:t> Secure Items</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496993">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Simple Multiple Choice</a:t>
                      </a:r>
                      <a:endParaRPr lang="en-US" sz="24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51 (36%)</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21 (57%)</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31 (42%)</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23 (22%)</a:t>
                      </a:r>
                      <a:endParaRPr lang="en-US" sz="2400" dirty="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7 (22%)</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31 (35%)</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23 (51%)</a:t>
                      </a:r>
                      <a:endParaRPr lang="en-US" sz="2400">
                        <a:latin typeface="Cambria"/>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r>
              <a:tr h="745490">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Auto-Coded Non-Multiple Choice</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12 (8%)</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0 (0%)</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 (1%)</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28 (27%)</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solidFill>
                            <a:srgbClr val="000000"/>
                          </a:solidFill>
                          <a:latin typeface="Palatino Linotype"/>
                          <a:ea typeface="Times New Roman"/>
                          <a:cs typeface="Times New Roman"/>
                        </a:rPr>
                        <a:t>10 (31%)</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25 (28%)</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14 (31%)</a:t>
                      </a:r>
                      <a:endParaRPr lang="en-US" sz="2400">
                        <a:latin typeface="Cambria"/>
                        <a:ea typeface="Times New Roman"/>
                        <a:cs typeface="Times New Roman"/>
                      </a:endParaRPr>
                    </a:p>
                  </a:txBody>
                  <a:tcPr marL="68580" marR="68580" marT="0" marB="0" anchor="ctr">
                    <a:lnL>
                      <a:noFill/>
                    </a:lnL>
                    <a:lnR>
                      <a:noFill/>
                    </a:lnR>
                    <a:lnT>
                      <a:noFill/>
                    </a:lnT>
                    <a:lnB>
                      <a:noFill/>
                    </a:lnB>
                  </a:tcPr>
                </a:tc>
              </a:tr>
              <a:tr h="745490">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Constructed Response Manual</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28 (20%)</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12 (32%)</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21 (29%)</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24 (23%)</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13 (41%)</a:t>
                      </a:r>
                      <a:endParaRPr lang="en-US" sz="240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dirty="0">
                          <a:latin typeface="Palatino Linotype"/>
                          <a:ea typeface="Times New Roman"/>
                          <a:cs typeface="Times New Roman"/>
                        </a:rPr>
                        <a:t>5(6%)</a:t>
                      </a:r>
                      <a:endParaRPr lang="en-US" sz="2400" dirty="0">
                        <a:latin typeface="Cambria"/>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600"/>
                        </a:spcBef>
                        <a:spcAft>
                          <a:spcPts val="600"/>
                        </a:spcAft>
                      </a:pPr>
                      <a:r>
                        <a:rPr lang="en-AU" sz="1600">
                          <a:latin typeface="Palatino Linotype"/>
                          <a:ea typeface="Times New Roman"/>
                          <a:cs typeface="Times New Roman"/>
                        </a:rPr>
                        <a:t>6 (13%)</a:t>
                      </a:r>
                      <a:endParaRPr lang="en-US" sz="2400">
                        <a:latin typeface="Cambria"/>
                        <a:ea typeface="Times New Roman"/>
                        <a:cs typeface="Times New Roman"/>
                      </a:endParaRPr>
                    </a:p>
                  </a:txBody>
                  <a:tcPr marL="68580" marR="68580" marT="0" marB="0" anchor="ctr">
                    <a:lnL>
                      <a:noFill/>
                    </a:lnL>
                    <a:lnR>
                      <a:noFill/>
                    </a:lnR>
                    <a:lnT>
                      <a:noFill/>
                    </a:lnT>
                    <a:lnB>
                      <a:noFill/>
                    </a:lnB>
                  </a:tcPr>
                </a:tc>
              </a:tr>
              <a:tr h="745490">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Constructed Response Expert</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52 (36%)</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4 (11%)</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20 (27%)</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30 (29%)</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solidFill>
                            <a:srgbClr val="000000"/>
                          </a:solidFill>
                          <a:latin typeface="Palatino Linotype"/>
                          <a:ea typeface="Times New Roman"/>
                          <a:cs typeface="Times New Roman"/>
                        </a:rPr>
                        <a:t>2 (6%)</a:t>
                      </a:r>
                      <a:endParaRPr lang="en-US" sz="240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27 (31%)</a:t>
                      </a:r>
                      <a:endParaRPr lang="en-US" sz="24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2 (4%)</a:t>
                      </a:r>
                      <a:endParaRPr lang="en-US" sz="2400" dirty="0">
                        <a:latin typeface="Cambria"/>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r>
              <a:tr h="248497">
                <a:tc>
                  <a:txBody>
                    <a:bodyPr/>
                    <a:lstStyle/>
                    <a:p>
                      <a:pPr marL="0" marR="0" algn="ctr">
                        <a:spcBef>
                          <a:spcPts val="600"/>
                        </a:spcBef>
                        <a:spcAft>
                          <a:spcPts val="600"/>
                        </a:spcAft>
                      </a:pPr>
                      <a:r>
                        <a:rPr lang="en-AU" sz="1600">
                          <a:latin typeface="Palatino Linotype"/>
                          <a:ea typeface="Times New Roman"/>
                          <a:cs typeface="Times New Roman"/>
                        </a:rPr>
                        <a:t>Total</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143</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37</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73</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105</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32</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a:latin typeface="Palatino Linotype"/>
                          <a:ea typeface="Times New Roman"/>
                          <a:cs typeface="Times New Roman"/>
                        </a:rPr>
                        <a:t>88</a:t>
                      </a:r>
                      <a:endParaRPr lang="en-US" sz="24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600" dirty="0">
                          <a:latin typeface="Palatino Linotype"/>
                          <a:ea typeface="Times New Roman"/>
                          <a:cs typeface="Times New Roman"/>
                        </a:rPr>
                        <a:t>45</a:t>
                      </a:r>
                      <a:endParaRPr lang="en-US" sz="24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Framework Coverage Using Easy Items</a:t>
            </a:r>
            <a:endParaRPr lang="en-US" b="1" dirty="0">
              <a:latin typeface="+mj-lt"/>
            </a:endParaRPr>
          </a:p>
        </p:txBody>
      </p:sp>
      <p:sp>
        <p:nvSpPr>
          <p:cNvPr id="3" name="Content Placeholder 2"/>
          <p:cNvSpPr>
            <a:spLocks noGrp="1"/>
          </p:cNvSpPr>
          <p:nvPr>
            <p:ph idx="1"/>
          </p:nvPr>
        </p:nvSpPr>
        <p:spPr/>
        <p:txBody>
          <a:bodyPr/>
          <a:lstStyle/>
          <a:p>
            <a:r>
              <a:rPr lang="en-AU" i="1" dirty="0" smtClean="0">
                <a:solidFill>
                  <a:schemeClr val="tx1"/>
                </a:solidFill>
                <a:latin typeface="+mn-lt"/>
                <a:ea typeface="+mn-ea"/>
                <a:cs typeface="+mn-cs"/>
              </a:rPr>
              <a:t>Observation 7:	Drawing upon easy items only it appears that test designers will face challenges in building a test that matches the framework specifications. The implications in terms of preparing an assessment that is for purpose may not be profound, but it does suggest that it will not be possible to report at the subscale level.</a:t>
            </a:r>
            <a:endParaRPr lang="en-US"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How Easy are the Easy?</a:t>
            </a:r>
            <a:endParaRPr lang="en-US" b="1" dirty="0">
              <a:latin typeface="+mj-lt"/>
            </a:endParaRPr>
          </a:p>
        </p:txBody>
      </p:sp>
      <p:pic>
        <p:nvPicPr>
          <p:cNvPr id="3" name="Picture 2" descr="MathematicsEasySecureKGZ.png"/>
          <p:cNvPicPr>
            <a:picLocks noChangeAspect="1"/>
          </p:cNvPicPr>
          <p:nvPr/>
        </p:nvPicPr>
        <p:blipFill>
          <a:blip r:embed="rId2" cstate="print"/>
          <a:stretch>
            <a:fillRect/>
          </a:stretch>
        </p:blipFill>
        <p:spPr>
          <a:xfrm>
            <a:off x="1330952" y="2186932"/>
            <a:ext cx="6501384" cy="4471416"/>
          </a:xfrm>
          <a:prstGeom prst="rect">
            <a:avLst/>
          </a:prstGeom>
        </p:spPr>
      </p:pic>
      <p:sp>
        <p:nvSpPr>
          <p:cNvPr id="4" name="TextBox 3"/>
          <p:cNvSpPr txBox="1"/>
          <p:nvPr/>
        </p:nvSpPr>
        <p:spPr>
          <a:xfrm>
            <a:off x="5003800" y="6413500"/>
            <a:ext cx="4051109" cy="369332"/>
          </a:xfrm>
          <a:prstGeom prst="rect">
            <a:avLst/>
          </a:prstGeom>
          <a:noFill/>
        </p:spPr>
        <p:txBody>
          <a:bodyPr wrap="none" rtlCol="0">
            <a:spAutoFit/>
          </a:bodyPr>
          <a:lstStyle/>
          <a:p>
            <a:r>
              <a:rPr lang="en-US" sz="1800" i="1" dirty="0" smtClean="0"/>
              <a:t>Example: Mathematics, Kyrgyzstan 2009 </a:t>
            </a:r>
            <a:endParaRPr lang="en-US" sz="18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How Easy are the Easy?</a:t>
            </a:r>
            <a:endParaRPr lang="en-US" b="1" dirty="0">
              <a:latin typeface="+mj-lt"/>
            </a:endParaRPr>
          </a:p>
        </p:txBody>
      </p:sp>
      <p:sp>
        <p:nvSpPr>
          <p:cNvPr id="4" name="TextBox 3"/>
          <p:cNvSpPr txBox="1"/>
          <p:nvPr/>
        </p:nvSpPr>
        <p:spPr>
          <a:xfrm>
            <a:off x="5003800" y="6413500"/>
            <a:ext cx="4051109" cy="369332"/>
          </a:xfrm>
          <a:prstGeom prst="rect">
            <a:avLst/>
          </a:prstGeom>
          <a:noFill/>
        </p:spPr>
        <p:txBody>
          <a:bodyPr wrap="none" rtlCol="0">
            <a:spAutoFit/>
          </a:bodyPr>
          <a:lstStyle/>
          <a:p>
            <a:r>
              <a:rPr lang="en-US" sz="1800" i="1" dirty="0" smtClean="0"/>
              <a:t>Example: Mathematics, Kyrgyzstan 2009 </a:t>
            </a:r>
            <a:endParaRPr lang="en-US" sz="1800" i="1" dirty="0"/>
          </a:p>
        </p:txBody>
      </p:sp>
      <p:graphicFrame>
        <p:nvGraphicFramePr>
          <p:cNvPr id="5" name="Table 4"/>
          <p:cNvGraphicFramePr>
            <a:graphicFrameLocks noGrp="1"/>
          </p:cNvGraphicFramePr>
          <p:nvPr/>
        </p:nvGraphicFramePr>
        <p:xfrm>
          <a:off x="-38100" y="2960370"/>
          <a:ext cx="9143996" cy="2094229"/>
        </p:xfrm>
        <a:graphic>
          <a:graphicData uri="http://schemas.openxmlformats.org/drawingml/2006/table">
            <a:tbl>
              <a:tblPr/>
              <a:tblGrid>
                <a:gridCol w="1752600"/>
                <a:gridCol w="1035272"/>
                <a:gridCol w="706236"/>
                <a:gridCol w="706236"/>
                <a:gridCol w="706236"/>
                <a:gridCol w="706236"/>
                <a:gridCol w="706236"/>
                <a:gridCol w="706236"/>
                <a:gridCol w="706236"/>
                <a:gridCol w="706236"/>
                <a:gridCol w="706236"/>
              </a:tblGrid>
              <a:tr h="393652">
                <a:tc>
                  <a:txBody>
                    <a:bodyPr/>
                    <a:lstStyle/>
                    <a:p>
                      <a:pPr marL="0" marR="0" algn="r">
                        <a:spcBef>
                          <a:spcPts val="0"/>
                        </a:spcBef>
                        <a:spcAft>
                          <a:spcPts val="0"/>
                        </a:spcAft>
                      </a:pPr>
                      <a:endParaRPr lang="en-US" sz="2000" dirty="0">
                        <a:latin typeface="+mj-lt"/>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gridSpan="10">
                  <a:txBody>
                    <a:bodyPr/>
                    <a:lstStyle/>
                    <a:p>
                      <a:pPr marL="0" marR="0" algn="ctr">
                        <a:spcBef>
                          <a:spcPts val="0"/>
                        </a:spcBef>
                        <a:spcAft>
                          <a:spcPts val="0"/>
                        </a:spcAft>
                      </a:pPr>
                      <a:r>
                        <a:rPr lang="en-AU" sz="1400" b="1">
                          <a:solidFill>
                            <a:srgbClr val="000000"/>
                          </a:solidFill>
                          <a:latin typeface="+mj-lt"/>
                          <a:ea typeface="Times New Roman"/>
                          <a:cs typeface="Times New Roman"/>
                        </a:rPr>
                        <a:t>Interval</a:t>
                      </a:r>
                      <a:endParaRPr lang="en-US" sz="200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3718">
                <a:tc>
                  <a:txBody>
                    <a:bodyPr/>
                    <a:lstStyle/>
                    <a:p>
                      <a:pPr marL="0" marR="0" algn="ctr">
                        <a:spcBef>
                          <a:spcPts val="0"/>
                        </a:spcBef>
                        <a:spcAft>
                          <a:spcPts val="0"/>
                        </a:spcAft>
                      </a:pP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Less than ‑2.55</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‑2.55 to ‑2.12</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‑2.12 to ‑1.91</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‑1.91 to ‑1.59</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‑1.59 to ‑1.27</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-1.27 to ‑1.06</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-1.06 to ‑0.74</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‑0.74 to ‑0.42</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‑0.42 to ‑0.11</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spcBef>
                          <a:spcPts val="0"/>
                        </a:spcBef>
                        <a:spcAft>
                          <a:spcPts val="0"/>
                        </a:spcAft>
                      </a:pPr>
                      <a:r>
                        <a:rPr lang="en-AU" sz="1200" b="0" dirty="0">
                          <a:solidFill>
                            <a:srgbClr val="000000"/>
                          </a:solidFill>
                          <a:latin typeface="+mj-lt"/>
                          <a:ea typeface="Times New Roman"/>
                          <a:cs typeface="Times New Roman"/>
                        </a:rPr>
                        <a:t>Greater than ‑0.11</a:t>
                      </a:r>
                      <a:endParaRPr lang="en-US" sz="1200" b="0" dirty="0">
                        <a:latin typeface="+mj-lt"/>
                        <a:ea typeface="Times New Roman"/>
                        <a:cs typeface="Times New Roman"/>
                      </a:endParaRPr>
                    </a:p>
                  </a:txBody>
                  <a:tcPr marL="68580" marR="68580" marT="0" marB="0" anchor="ctr">
                    <a:lnL>
                      <a:noFill/>
                    </a:lnL>
                    <a:lnR>
                      <a:noFill/>
                    </a:lnR>
                    <a:lnT>
                      <a:noFill/>
                    </a:lnT>
                    <a:lnB w="12700" cap="flat" cmpd="sng" algn="ctr">
                      <a:solidFill>
                        <a:srgbClr val="632423"/>
                      </a:solidFill>
                      <a:prstDash val="solid"/>
                      <a:round/>
                      <a:headEnd type="none" w="med" len="med"/>
                      <a:tailEnd type="none" w="med" len="med"/>
                    </a:lnB>
                  </a:tcPr>
                </a:tc>
              </a:tr>
              <a:tr h="566859">
                <a:tc>
                  <a:txBody>
                    <a:bodyPr/>
                    <a:lstStyle/>
                    <a:p>
                      <a:pPr marL="0" marR="0" algn="ctr">
                        <a:spcBef>
                          <a:spcPts val="600"/>
                        </a:spcBef>
                        <a:spcAft>
                          <a:spcPts val="600"/>
                        </a:spcAft>
                      </a:pPr>
                      <a:r>
                        <a:rPr lang="en-AU" sz="1400" b="0" dirty="0" smtClean="0">
                          <a:solidFill>
                            <a:srgbClr val="000000"/>
                          </a:solidFill>
                          <a:latin typeface="+mj-lt"/>
                          <a:ea typeface="Times New Roman"/>
                          <a:cs typeface="Times New Roman"/>
                        </a:rPr>
                        <a:t>Proportion of Information</a:t>
                      </a:r>
                      <a:endParaRPr lang="en-US" sz="2000" b="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a:solidFill>
                            <a:srgbClr val="000000"/>
                          </a:solidFill>
                          <a:latin typeface="+mj-lt"/>
                          <a:ea typeface="Times New Roman"/>
                          <a:cs typeface="Times New Roman"/>
                        </a:rPr>
                        <a:t>0.21</a:t>
                      </a:r>
                      <a:endParaRPr lang="en-US" sz="200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0.08</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0.04</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0.07</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0.07</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0.06</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0.06</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0.08</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0.06</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spcBef>
                          <a:spcPts val="600"/>
                        </a:spcBef>
                        <a:spcAft>
                          <a:spcPts val="600"/>
                        </a:spcAft>
                      </a:pPr>
                      <a:r>
                        <a:rPr lang="en-AU" sz="1400" dirty="0">
                          <a:solidFill>
                            <a:srgbClr val="000000"/>
                          </a:solidFill>
                          <a:latin typeface="+mj-lt"/>
                          <a:ea typeface="Times New Roman"/>
                          <a:cs typeface="Times New Roman"/>
                        </a:rPr>
                        <a:t>0.27</a:t>
                      </a:r>
                      <a:endParaRPr lang="en-US" sz="2000" dirty="0">
                        <a:latin typeface="+mj-lt"/>
                        <a:ea typeface="Times New Roman"/>
                        <a:cs typeface="Times New Roman"/>
                      </a:endParaRPr>
                    </a:p>
                  </a:txBody>
                  <a:tcPr marL="68580" marR="68580" marT="0" marB="0" anchor="ctr">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i="1" dirty="0" smtClean="0">
                <a:solidFill>
                  <a:schemeClr val="tx1"/>
                </a:solidFill>
              </a:rPr>
              <a:t>Observation 8:</a:t>
            </a:r>
            <a:r>
              <a:rPr lang="en-GB" i="1" dirty="0" smtClean="0">
                <a:solidFill>
                  <a:schemeClr val="tx1"/>
                </a:solidFill>
              </a:rPr>
              <a:t>	If an easy subset of items that approximates the framework is selected from the secure pool it will remain more difficult than is psychometrically ideal for many developing countries - </a:t>
            </a:r>
            <a:r>
              <a:rPr lang="en-GB" i="1" dirty="0" err="1" smtClean="0">
                <a:solidFill>
                  <a:schemeClr val="tx1"/>
                </a:solidFill>
              </a:rPr>
              <a:t>ie</a:t>
            </a:r>
            <a:r>
              <a:rPr lang="en-GB" i="1" dirty="0" smtClean="0">
                <a:solidFill>
                  <a:schemeClr val="tx1"/>
                </a:solidFill>
              </a:rPr>
              <a:t>, with the smallest possible measurement error In other words the test will be </a:t>
            </a:r>
            <a:r>
              <a:rPr lang="en-GB" i="1" dirty="0" err="1" smtClean="0">
                <a:solidFill>
                  <a:schemeClr val="tx1"/>
                </a:solidFill>
              </a:rPr>
              <a:t>mis</a:t>
            </a:r>
            <a:r>
              <a:rPr lang="en-GB" i="1" dirty="0" smtClean="0">
                <a:solidFill>
                  <a:schemeClr val="tx1"/>
                </a:solidFill>
              </a:rPr>
              <a:t>-targeted.</a:t>
            </a:r>
            <a:endParaRPr lang="en-US" b="1"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PISA 2009 Test Design</a:t>
            </a:r>
            <a:endParaRPr lang="en-US" b="1" dirty="0">
              <a:latin typeface="+mj-lt"/>
            </a:endParaRPr>
          </a:p>
        </p:txBody>
      </p:sp>
      <p:pic>
        <p:nvPicPr>
          <p:cNvPr id="4" name="Picture 3"/>
          <p:cNvPicPr>
            <a:picLocks noChangeAspect="1"/>
          </p:cNvPicPr>
          <p:nvPr/>
        </p:nvPicPr>
        <p:blipFill>
          <a:blip r:embed="rId2" cstate="print"/>
          <a:srcRect/>
          <a:stretch>
            <a:fillRect/>
          </a:stretch>
        </p:blipFill>
        <p:spPr bwMode="auto">
          <a:xfrm>
            <a:off x="-265431" y="2140893"/>
            <a:ext cx="9533185" cy="4295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rPr>
              <a:t>Why So Complicated?</a:t>
            </a:r>
            <a:endParaRPr lang="en-US" b="1" dirty="0">
              <a:solidFill>
                <a:schemeClr val="tx1"/>
              </a:solidFill>
              <a:latin typeface="+mj-lt"/>
            </a:endParaRPr>
          </a:p>
        </p:txBody>
      </p:sp>
      <p:sp>
        <p:nvSpPr>
          <p:cNvPr id="3" name="Content Placeholder 2"/>
          <p:cNvSpPr>
            <a:spLocks noGrp="1"/>
          </p:cNvSpPr>
          <p:nvPr>
            <p:ph idx="1"/>
          </p:nvPr>
        </p:nvSpPr>
        <p:spPr/>
        <p:txBody>
          <a:bodyPr/>
          <a:lstStyle/>
          <a:p>
            <a:r>
              <a:rPr lang="en-US" dirty="0" smtClean="0">
                <a:solidFill>
                  <a:schemeClr val="tx1"/>
                </a:solidFill>
              </a:rPr>
              <a:t>Efficiently providing broad coverage</a:t>
            </a:r>
          </a:p>
          <a:p>
            <a:pPr lvl="1"/>
            <a:r>
              <a:rPr lang="en-US" dirty="0" smtClean="0">
                <a:solidFill>
                  <a:schemeClr val="tx1"/>
                </a:solidFill>
              </a:rPr>
              <a:t>Sample size</a:t>
            </a:r>
          </a:p>
          <a:p>
            <a:pPr lvl="1"/>
            <a:r>
              <a:rPr lang="en-US" dirty="0" smtClean="0">
                <a:solidFill>
                  <a:schemeClr val="tx1"/>
                </a:solidFill>
              </a:rPr>
              <a:t>Individual testing time</a:t>
            </a:r>
          </a:p>
          <a:p>
            <a:r>
              <a:rPr lang="en-US" dirty="0" smtClean="0">
                <a:solidFill>
                  <a:schemeClr val="tx1"/>
                </a:solidFill>
              </a:rPr>
              <a:t>Map everything onto a common scale</a:t>
            </a:r>
          </a:p>
          <a:p>
            <a:pPr lvl="1"/>
            <a:r>
              <a:rPr lang="en-US" dirty="0" smtClean="0">
                <a:solidFill>
                  <a:schemeClr val="tx1"/>
                </a:solidFill>
              </a:rPr>
              <a:t>Requires “links” (common items)</a:t>
            </a:r>
          </a:p>
          <a:p>
            <a:pPr lvl="1"/>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smtClean="0">
                <a:solidFill>
                  <a:schemeClr val="tx1"/>
                </a:solidFill>
              </a:rPr>
              <a:t>Countries should, while planning their future analysis and reporting, consider the relevance of the areas described in the assessment frameworks. </a:t>
            </a:r>
          </a:p>
          <a:p>
            <a:r>
              <a:rPr lang="en-GB" sz="2400" dirty="0" smtClean="0">
                <a:solidFill>
                  <a:schemeClr val="tx1"/>
                </a:solidFill>
              </a:rPr>
              <a:t>Feedback from countries on relevance of different parts of the assessment frameworks will guide those who are composing the tests. </a:t>
            </a:r>
            <a:endParaRPr lang="en-AU" sz="2400" b="1" dirty="0" smtClean="0">
              <a:solidFill>
                <a:schemeClr val="tx1"/>
              </a:solidFill>
            </a:endParaRPr>
          </a:p>
          <a:p>
            <a:r>
              <a:rPr lang="en-AU" sz="2400" dirty="0" smtClean="0">
                <a:solidFill>
                  <a:schemeClr val="tx1"/>
                </a:solidFill>
              </a:rPr>
              <a:t>Country involvement in this process will also go towards the capacity-building approaches in this project</a:t>
            </a:r>
          </a:p>
        </p:txBody>
      </p:sp>
      <p:sp>
        <p:nvSpPr>
          <p:cNvPr id="4" name="Title 1"/>
          <p:cNvSpPr txBox="1">
            <a:spLocks/>
          </p:cNvSpPr>
          <p:nvPr/>
        </p:nvSpPr>
        <p:spPr bwMode="auto">
          <a:xfrm>
            <a:off x="25152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Assessment Frameworks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i="1" dirty="0" smtClean="0">
                <a:solidFill>
                  <a:schemeClr val="tx1"/>
                </a:solidFill>
              </a:rPr>
              <a:t>Observation 9:</a:t>
            </a:r>
            <a:r>
              <a:rPr lang="en-GB" i="1" dirty="0" smtClean="0">
                <a:solidFill>
                  <a:schemeClr val="tx1"/>
                </a:solidFill>
              </a:rPr>
              <a:t>	In contexts where physical and human resources may be limited it will be important to keep the test design as simple as possible. The complicated rotation schemes that have been used in PISA are unlikely to be feasible</a:t>
            </a:r>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 Simpler Design for P4D?</a:t>
            </a:r>
            <a:endParaRPr lang="en-US" b="1"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No computer-based testing</a:t>
            </a:r>
          </a:p>
          <a:p>
            <a:r>
              <a:rPr lang="en-US" dirty="0" smtClean="0">
                <a:solidFill>
                  <a:schemeClr val="tx1"/>
                </a:solidFill>
              </a:rPr>
              <a:t>Use only “easy” secure material</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 Simpler Design for P4D?</a:t>
            </a:r>
            <a:endParaRPr lang="en-US" b="1" dirty="0">
              <a:latin typeface="+mj-lt"/>
            </a:endParaRPr>
          </a:p>
        </p:txBody>
      </p:sp>
      <p:graphicFrame>
        <p:nvGraphicFramePr>
          <p:cNvPr id="3" name="Table 2"/>
          <p:cNvGraphicFramePr>
            <a:graphicFrameLocks noGrp="1"/>
          </p:cNvGraphicFramePr>
          <p:nvPr/>
        </p:nvGraphicFramePr>
        <p:xfrm>
          <a:off x="880425" y="2548128"/>
          <a:ext cx="7755574" cy="2747772"/>
        </p:xfrm>
        <a:graphic>
          <a:graphicData uri="http://schemas.openxmlformats.org/drawingml/2006/table">
            <a:tbl>
              <a:tblPr/>
              <a:tblGrid>
                <a:gridCol w="1550768"/>
                <a:gridCol w="1550768"/>
                <a:gridCol w="1550768"/>
                <a:gridCol w="1551635"/>
                <a:gridCol w="1551635"/>
              </a:tblGrid>
              <a:tr h="686943">
                <a:tc>
                  <a:txBody>
                    <a:bodyPr/>
                    <a:lstStyle/>
                    <a:p>
                      <a:pPr marL="0" marR="0" algn="ctr">
                        <a:lnSpc>
                          <a:spcPct val="115000"/>
                        </a:lnSpc>
                        <a:spcBef>
                          <a:spcPts val="0"/>
                        </a:spcBef>
                        <a:spcAft>
                          <a:spcPts val="1200"/>
                        </a:spcAft>
                      </a:pPr>
                      <a:r>
                        <a:rPr lang="en-AU" sz="2000" b="1" dirty="0">
                          <a:latin typeface="Palatino Linotype"/>
                          <a:ea typeface="Times New Roman"/>
                          <a:cs typeface="Times New Roman"/>
                        </a:rPr>
                        <a:t>Booklet</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b="1" dirty="0">
                          <a:latin typeface="Palatino Linotype"/>
                          <a:ea typeface="Times New Roman"/>
                          <a:cs typeface="Times New Roman"/>
                        </a:rPr>
                        <a:t>Cluster 1</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b="1">
                          <a:latin typeface="Palatino Linotype"/>
                          <a:ea typeface="Times New Roman"/>
                          <a:cs typeface="Times New Roman"/>
                        </a:rPr>
                        <a:t>Cluster 2</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b="1">
                          <a:latin typeface="Palatino Linotype"/>
                          <a:ea typeface="Times New Roman"/>
                          <a:cs typeface="Times New Roman"/>
                        </a:rPr>
                        <a:t>Cluster 3</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b="1">
                          <a:latin typeface="Palatino Linotype"/>
                          <a:ea typeface="Times New Roman"/>
                          <a:cs typeface="Times New Roman"/>
                        </a:rPr>
                        <a:t>Cluster 4</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686943">
                <a:tc>
                  <a:txBody>
                    <a:bodyPr/>
                    <a:lstStyle/>
                    <a:p>
                      <a:pPr marL="0" marR="0">
                        <a:lnSpc>
                          <a:spcPct val="115000"/>
                        </a:lnSpc>
                        <a:spcBef>
                          <a:spcPts val="0"/>
                        </a:spcBef>
                        <a:spcAft>
                          <a:spcPts val="1200"/>
                        </a:spcAft>
                      </a:pPr>
                      <a:r>
                        <a:rPr lang="en-AU" sz="2000" b="1">
                          <a:latin typeface="Palatino Linotype"/>
                          <a:ea typeface="Times New Roman"/>
                          <a:cs typeface="Times New Roman"/>
                        </a:rPr>
                        <a:t>One</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lnSpc>
                          <a:spcPct val="115000"/>
                        </a:lnSpc>
                        <a:spcBef>
                          <a:spcPts val="0"/>
                        </a:spcBef>
                        <a:spcAft>
                          <a:spcPts val="1200"/>
                        </a:spcAft>
                      </a:pPr>
                      <a:r>
                        <a:rPr lang="en-AU" sz="2000" dirty="0">
                          <a:latin typeface="Palatino Linotype"/>
                          <a:ea typeface="Times New Roman"/>
                          <a:cs typeface="Times New Roman"/>
                        </a:rPr>
                        <a:t>M</a:t>
                      </a:r>
                      <a:r>
                        <a:rPr lang="en-AU" sz="2000" baseline="-25000" dirty="0">
                          <a:latin typeface="Palatino Linotype"/>
                          <a:ea typeface="Times New Roman"/>
                          <a:cs typeface="Times New Roman"/>
                        </a:rPr>
                        <a:t>1</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lnSpc>
                          <a:spcPct val="115000"/>
                        </a:lnSpc>
                        <a:spcBef>
                          <a:spcPts val="0"/>
                        </a:spcBef>
                        <a:spcAft>
                          <a:spcPts val="1200"/>
                        </a:spcAft>
                      </a:pPr>
                      <a:r>
                        <a:rPr lang="en-AU" sz="2000" dirty="0">
                          <a:latin typeface="Palatino Linotype"/>
                          <a:ea typeface="Times New Roman"/>
                          <a:cs typeface="Times New Roman"/>
                        </a:rPr>
                        <a:t>M</a:t>
                      </a:r>
                      <a:r>
                        <a:rPr lang="en-AU" sz="2000" baseline="-25000" dirty="0">
                          <a:latin typeface="Palatino Linotype"/>
                          <a:ea typeface="Times New Roman"/>
                          <a:cs typeface="Times New Roman"/>
                        </a:rPr>
                        <a:t>2</a:t>
                      </a:r>
                      <a:endParaRPr lang="en-US" sz="2000" dirty="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lnSpc>
                          <a:spcPct val="115000"/>
                        </a:lnSpc>
                        <a:spcBef>
                          <a:spcPts val="0"/>
                        </a:spcBef>
                        <a:spcAft>
                          <a:spcPts val="1200"/>
                        </a:spcAft>
                      </a:pPr>
                      <a:r>
                        <a:rPr lang="en-AU" sz="2000">
                          <a:latin typeface="Palatino Linotype"/>
                          <a:ea typeface="Times New Roman"/>
                          <a:cs typeface="Times New Roman"/>
                        </a:rPr>
                        <a:t>S</a:t>
                      </a:r>
                      <a:r>
                        <a:rPr lang="en-AU" sz="2000" baseline="-25000">
                          <a:latin typeface="Palatino Linotype"/>
                          <a:ea typeface="Times New Roman"/>
                          <a:cs typeface="Times New Roman"/>
                        </a:rPr>
                        <a:t>1</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c>
                  <a:txBody>
                    <a:bodyPr/>
                    <a:lstStyle/>
                    <a:p>
                      <a:pPr marL="0" marR="0" algn="ctr">
                        <a:lnSpc>
                          <a:spcPct val="115000"/>
                        </a:lnSpc>
                        <a:spcBef>
                          <a:spcPts val="0"/>
                        </a:spcBef>
                        <a:spcAft>
                          <a:spcPts val="1200"/>
                        </a:spcAft>
                      </a:pPr>
                      <a:r>
                        <a:rPr lang="en-AU" sz="2000">
                          <a:latin typeface="Palatino Linotype"/>
                          <a:ea typeface="Times New Roman"/>
                          <a:cs typeface="Times New Roman"/>
                        </a:rPr>
                        <a:t>S</a:t>
                      </a:r>
                      <a:r>
                        <a:rPr lang="en-AU" sz="2000" baseline="-25000">
                          <a:latin typeface="Palatino Linotype"/>
                          <a:ea typeface="Times New Roman"/>
                          <a:cs typeface="Times New Roman"/>
                        </a:rPr>
                        <a:t>2</a:t>
                      </a:r>
                      <a:endParaRPr lang="en-US" sz="2000">
                        <a:latin typeface="Cambria"/>
                        <a:ea typeface="Times New Roman"/>
                        <a:cs typeface="Times New Roman"/>
                      </a:endParaRPr>
                    </a:p>
                  </a:txBody>
                  <a:tcPr marL="68580" marR="68580" marT="0" marB="0">
                    <a:lnL>
                      <a:noFill/>
                    </a:lnL>
                    <a:lnR>
                      <a:noFill/>
                    </a:lnR>
                    <a:lnT w="12700" cap="flat" cmpd="sng" algn="ctr">
                      <a:solidFill>
                        <a:srgbClr val="632423"/>
                      </a:solidFill>
                      <a:prstDash val="solid"/>
                      <a:round/>
                      <a:headEnd type="none" w="med" len="med"/>
                      <a:tailEnd type="none" w="med" len="med"/>
                    </a:lnT>
                    <a:lnB>
                      <a:noFill/>
                    </a:lnB>
                  </a:tcPr>
                </a:tc>
              </a:tr>
              <a:tr h="686943">
                <a:tc>
                  <a:txBody>
                    <a:bodyPr/>
                    <a:lstStyle/>
                    <a:p>
                      <a:pPr marL="0" marR="0">
                        <a:lnSpc>
                          <a:spcPct val="115000"/>
                        </a:lnSpc>
                        <a:spcBef>
                          <a:spcPts val="0"/>
                        </a:spcBef>
                        <a:spcAft>
                          <a:spcPts val="1200"/>
                        </a:spcAft>
                      </a:pPr>
                      <a:r>
                        <a:rPr lang="en-AU" sz="2000" b="1">
                          <a:latin typeface="Palatino Linotype"/>
                          <a:ea typeface="Times New Roman"/>
                          <a:cs typeface="Times New Roman"/>
                        </a:rPr>
                        <a:t>Two</a:t>
                      </a:r>
                      <a:endParaRPr lang="en-US" sz="2000">
                        <a:latin typeface="Cambria"/>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200"/>
                        </a:spcAft>
                      </a:pPr>
                      <a:r>
                        <a:rPr lang="en-AU" sz="2000">
                          <a:latin typeface="Palatino Linotype"/>
                          <a:ea typeface="Times New Roman"/>
                          <a:cs typeface="Times New Roman"/>
                        </a:rPr>
                        <a:t>S</a:t>
                      </a:r>
                      <a:r>
                        <a:rPr lang="en-AU" sz="2000" baseline="-25000">
                          <a:latin typeface="Palatino Linotype"/>
                          <a:ea typeface="Times New Roman"/>
                          <a:cs typeface="Times New Roman"/>
                        </a:rPr>
                        <a:t>2</a:t>
                      </a:r>
                      <a:endParaRPr lang="en-US" sz="2000">
                        <a:latin typeface="Cambria"/>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200"/>
                        </a:spcAft>
                      </a:pPr>
                      <a:r>
                        <a:rPr lang="en-AU" sz="2000" dirty="0">
                          <a:latin typeface="Palatino Linotype"/>
                          <a:ea typeface="Times New Roman"/>
                          <a:cs typeface="Times New Roman"/>
                        </a:rPr>
                        <a:t>S</a:t>
                      </a:r>
                      <a:r>
                        <a:rPr lang="en-AU" sz="2000" baseline="-25000" dirty="0">
                          <a:latin typeface="Palatino Linotype"/>
                          <a:ea typeface="Times New Roman"/>
                          <a:cs typeface="Times New Roman"/>
                        </a:rPr>
                        <a:t>1</a:t>
                      </a:r>
                      <a:endParaRPr lang="en-US" sz="2000" dirty="0">
                        <a:latin typeface="Cambria"/>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200"/>
                        </a:spcAft>
                      </a:pPr>
                      <a:r>
                        <a:rPr lang="en-AU" sz="2000" dirty="0">
                          <a:latin typeface="Palatino Linotype"/>
                          <a:ea typeface="Times New Roman"/>
                          <a:cs typeface="Times New Roman"/>
                        </a:rPr>
                        <a:t>R</a:t>
                      </a:r>
                      <a:r>
                        <a:rPr lang="en-AU" sz="2000" baseline="-25000" dirty="0">
                          <a:latin typeface="Palatino Linotype"/>
                          <a:ea typeface="Times New Roman"/>
                          <a:cs typeface="Times New Roman"/>
                        </a:rPr>
                        <a:t>1</a:t>
                      </a:r>
                      <a:endParaRPr lang="en-US" sz="2000" dirty="0">
                        <a:latin typeface="Cambria"/>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200"/>
                        </a:spcAft>
                      </a:pPr>
                      <a:r>
                        <a:rPr lang="en-AU" sz="2000" dirty="0">
                          <a:latin typeface="Palatino Linotype"/>
                          <a:ea typeface="Times New Roman"/>
                          <a:cs typeface="Times New Roman"/>
                        </a:rPr>
                        <a:t>R</a:t>
                      </a:r>
                      <a:r>
                        <a:rPr lang="en-AU" sz="2000" baseline="-25000" dirty="0">
                          <a:latin typeface="Palatino Linotype"/>
                          <a:ea typeface="Times New Roman"/>
                          <a:cs typeface="Times New Roman"/>
                        </a:rPr>
                        <a:t>2</a:t>
                      </a:r>
                      <a:endParaRPr lang="en-US" sz="2000" dirty="0">
                        <a:latin typeface="Cambria"/>
                        <a:ea typeface="Times New Roman"/>
                        <a:cs typeface="Times New Roman"/>
                      </a:endParaRPr>
                    </a:p>
                  </a:txBody>
                  <a:tcPr marL="68580" marR="68580" marT="0" marB="0">
                    <a:lnL>
                      <a:noFill/>
                    </a:lnL>
                    <a:lnR>
                      <a:noFill/>
                    </a:lnR>
                    <a:lnT>
                      <a:noFill/>
                    </a:lnT>
                    <a:lnB>
                      <a:noFill/>
                    </a:lnB>
                  </a:tcPr>
                </a:tc>
              </a:tr>
              <a:tr h="686943">
                <a:tc>
                  <a:txBody>
                    <a:bodyPr/>
                    <a:lstStyle/>
                    <a:p>
                      <a:pPr marL="0" marR="0">
                        <a:lnSpc>
                          <a:spcPct val="115000"/>
                        </a:lnSpc>
                        <a:spcBef>
                          <a:spcPts val="0"/>
                        </a:spcBef>
                        <a:spcAft>
                          <a:spcPts val="1200"/>
                        </a:spcAft>
                      </a:pPr>
                      <a:r>
                        <a:rPr lang="en-AU" sz="2000" b="1">
                          <a:latin typeface="Palatino Linotype"/>
                          <a:ea typeface="Times New Roman"/>
                          <a:cs typeface="Times New Roman"/>
                        </a:rPr>
                        <a:t>Three</a:t>
                      </a:r>
                      <a:endParaRPr lang="en-US" sz="200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a:latin typeface="Palatino Linotype"/>
                          <a:ea typeface="Times New Roman"/>
                          <a:cs typeface="Times New Roman"/>
                        </a:rPr>
                        <a:t>R</a:t>
                      </a:r>
                      <a:r>
                        <a:rPr lang="en-AU" sz="2000" baseline="-25000">
                          <a:latin typeface="Palatino Linotype"/>
                          <a:ea typeface="Times New Roman"/>
                          <a:cs typeface="Times New Roman"/>
                        </a:rPr>
                        <a:t>2</a:t>
                      </a:r>
                      <a:endParaRPr lang="en-US" sz="200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a:latin typeface="Palatino Linotype"/>
                          <a:ea typeface="Times New Roman"/>
                          <a:cs typeface="Times New Roman"/>
                        </a:rPr>
                        <a:t>R</a:t>
                      </a:r>
                      <a:r>
                        <a:rPr lang="en-AU" sz="2000" baseline="-25000">
                          <a:latin typeface="Palatino Linotype"/>
                          <a:ea typeface="Times New Roman"/>
                          <a:cs typeface="Times New Roman"/>
                        </a:rPr>
                        <a:t>1</a:t>
                      </a:r>
                      <a:endParaRPr lang="en-US" sz="200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a:latin typeface="Palatino Linotype"/>
                          <a:ea typeface="Times New Roman"/>
                          <a:cs typeface="Times New Roman"/>
                        </a:rPr>
                        <a:t>M</a:t>
                      </a:r>
                      <a:r>
                        <a:rPr lang="en-AU" sz="2000" baseline="-25000">
                          <a:latin typeface="Palatino Linotype"/>
                          <a:ea typeface="Times New Roman"/>
                          <a:cs typeface="Times New Roman"/>
                        </a:rPr>
                        <a:t>2</a:t>
                      </a:r>
                      <a:endParaRPr lang="en-US" sz="200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AU" sz="2000" dirty="0">
                          <a:latin typeface="Palatino Linotype"/>
                          <a:ea typeface="Times New Roman"/>
                          <a:cs typeface="Times New Roman"/>
                        </a:rPr>
                        <a:t>M</a:t>
                      </a:r>
                      <a:r>
                        <a:rPr lang="en-AU" sz="2000" baseline="-25000" dirty="0">
                          <a:latin typeface="Palatino Linotype"/>
                          <a:ea typeface="Times New Roman"/>
                          <a:cs typeface="Times New Roman"/>
                        </a:rPr>
                        <a:t>1</a:t>
                      </a:r>
                      <a:endParaRPr lang="en-US" sz="2000" dirty="0">
                        <a:latin typeface="Cambria"/>
                        <a:ea typeface="Times New Roman"/>
                        <a:cs typeface="Times New Roman"/>
                      </a:endParaRPr>
                    </a:p>
                  </a:txBody>
                  <a:tcPr marL="68580" marR="68580" marT="0" marB="0">
                    <a:lnL>
                      <a:noFill/>
                    </a:lnL>
                    <a:lnR>
                      <a:noFill/>
                    </a:lnR>
                    <a:lnT>
                      <a:noFill/>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 Simpler Design for P4D?</a:t>
            </a:r>
            <a:endParaRPr lang="en-US" b="1" dirty="0">
              <a:latin typeface="+mj-lt"/>
            </a:endParaRPr>
          </a:p>
        </p:txBody>
      </p:sp>
      <p:sp>
        <p:nvSpPr>
          <p:cNvPr id="3" name="Content Placeholder 2"/>
          <p:cNvSpPr>
            <a:spLocks noGrp="1"/>
          </p:cNvSpPr>
          <p:nvPr>
            <p:ph idx="1"/>
          </p:nvPr>
        </p:nvSpPr>
        <p:spPr/>
        <p:txBody>
          <a:bodyPr/>
          <a:lstStyle/>
          <a:p>
            <a:r>
              <a:rPr lang="en-AU" dirty="0" smtClean="0">
                <a:solidFill>
                  <a:schemeClr val="tx1"/>
                </a:solidFill>
              </a:rPr>
              <a:t>This design uses one hour’s worth of testing material for each domain and the booklets are two hours long.</a:t>
            </a:r>
            <a:endParaRPr lang="en-US" dirty="0" smtClean="0">
              <a:solidFill>
                <a:schemeClr val="tx1"/>
              </a:solidFill>
            </a:endParaRPr>
          </a:p>
          <a:p>
            <a:pPr lvl="0"/>
            <a:r>
              <a:rPr lang="en-AU" dirty="0" smtClean="0">
                <a:solidFill>
                  <a:schemeClr val="tx1"/>
                </a:solidFill>
              </a:rPr>
              <a:t>There is no major domain, that is all three assessment domains are equally represented</a:t>
            </a:r>
          </a:p>
          <a:p>
            <a:pPr lvl="0"/>
            <a:r>
              <a:rPr lang="en-AU" dirty="0" smtClean="0">
                <a:solidFill>
                  <a:schemeClr val="tx1"/>
                </a:solidFill>
              </a:rPr>
              <a:t>A non-uniform rotation rate might be advantageous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 Simpler Design for P4D?</a:t>
            </a:r>
            <a:endParaRPr lang="en-US" b="1" dirty="0">
              <a:latin typeface="+mj-lt"/>
            </a:endParaRPr>
          </a:p>
        </p:txBody>
      </p:sp>
      <p:sp>
        <p:nvSpPr>
          <p:cNvPr id="3" name="Content Placeholder 2"/>
          <p:cNvSpPr>
            <a:spLocks noGrp="1"/>
          </p:cNvSpPr>
          <p:nvPr>
            <p:ph idx="1"/>
          </p:nvPr>
        </p:nvSpPr>
        <p:spPr/>
        <p:txBody>
          <a:bodyPr/>
          <a:lstStyle/>
          <a:p>
            <a:pPr lvl="0"/>
            <a:r>
              <a:rPr lang="en-AU" sz="2800" dirty="0" smtClean="0">
                <a:solidFill>
                  <a:schemeClr val="tx1"/>
                </a:solidFill>
              </a:rPr>
              <a:t>Not easy to expand beyond three domains</a:t>
            </a:r>
          </a:p>
          <a:p>
            <a:pPr lvl="1"/>
            <a:r>
              <a:rPr lang="en-AU" sz="2400" dirty="0" err="1" smtClean="0">
                <a:solidFill>
                  <a:schemeClr val="tx1"/>
                </a:solidFill>
              </a:rPr>
              <a:t>eg</a:t>
            </a:r>
            <a:r>
              <a:rPr lang="en-AU" sz="2400" dirty="0" smtClean="0">
                <a:solidFill>
                  <a:schemeClr val="tx1"/>
                </a:solidFill>
              </a:rPr>
              <a:t> to include financial literacy, problem solving, global awareness.</a:t>
            </a:r>
            <a:endParaRPr lang="en-US" sz="2400" dirty="0" smtClean="0">
              <a:solidFill>
                <a:schemeClr val="tx1"/>
              </a:solidFill>
            </a:endParaRPr>
          </a:p>
          <a:p>
            <a:pPr lvl="0"/>
            <a:r>
              <a:rPr lang="en-AU" sz="2800" dirty="0" smtClean="0">
                <a:solidFill>
                  <a:schemeClr val="tx1"/>
                </a:solidFill>
              </a:rPr>
              <a:t>The two clusters for each of the domains could perhaps be constructed from the easiest of the secure material to provide reasonable coverage of the frameworks</a:t>
            </a:r>
          </a:p>
          <a:p>
            <a:pPr lvl="1"/>
            <a:r>
              <a:rPr lang="en-AU" sz="2400" dirty="0" smtClean="0">
                <a:solidFill>
                  <a:schemeClr val="tx1"/>
                </a:solidFill>
              </a:rPr>
              <a:t>Not the sub-scales.</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 Simpler Design for P4D?</a:t>
            </a:r>
            <a:endParaRPr lang="en-US" b="1" dirty="0">
              <a:latin typeface="+mj-lt"/>
            </a:endParaRPr>
          </a:p>
        </p:txBody>
      </p:sp>
      <p:sp>
        <p:nvSpPr>
          <p:cNvPr id="3" name="Content Placeholder 2"/>
          <p:cNvSpPr>
            <a:spLocks noGrp="1"/>
          </p:cNvSpPr>
          <p:nvPr>
            <p:ph idx="1"/>
          </p:nvPr>
        </p:nvSpPr>
        <p:spPr/>
        <p:txBody>
          <a:bodyPr/>
          <a:lstStyle/>
          <a:p>
            <a:pPr lvl="0"/>
            <a:r>
              <a:rPr lang="en-AU" sz="2800" dirty="0" smtClean="0">
                <a:solidFill>
                  <a:schemeClr val="tx1"/>
                </a:solidFill>
              </a:rPr>
              <a:t>A shorter booklet, </a:t>
            </a:r>
            <a:r>
              <a:rPr lang="en-AU" sz="2800" dirty="0" err="1" smtClean="0">
                <a:solidFill>
                  <a:schemeClr val="tx1"/>
                </a:solidFill>
              </a:rPr>
              <a:t>ie</a:t>
            </a:r>
            <a:r>
              <a:rPr lang="en-AU" sz="2800" dirty="0" smtClean="0">
                <a:solidFill>
                  <a:schemeClr val="tx1"/>
                </a:solidFill>
              </a:rPr>
              <a:t> less than two hours has not been suggested because of the detrimental impact of such a change on comparability.</a:t>
            </a:r>
            <a:endParaRPr lang="en-US" sz="2800" dirty="0" smtClean="0">
              <a:solidFill>
                <a:schemeClr val="tx1"/>
              </a:solidFill>
            </a:endParaRPr>
          </a:p>
          <a:p>
            <a:pPr lvl="0"/>
            <a:r>
              <a:rPr lang="en-AU" sz="2800" dirty="0" smtClean="0">
                <a:solidFill>
                  <a:schemeClr val="tx1"/>
                </a:solidFill>
              </a:rPr>
              <a:t>For the purposes of out of school testing we would see no difficulty in randomly selecting from one of the above three booklets or with using a separate one-hour booklet similar to the current UH booklet.</a:t>
            </a:r>
            <a:endParaRPr lang="en-US" sz="2800" dirty="0" smtClean="0">
              <a:solidFill>
                <a:schemeClr val="tx1"/>
              </a:solidFill>
            </a:endParaRPr>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
            <a:ext cx="7772400" cy="1143000"/>
          </a:xfrm>
        </p:spPr>
        <p:txBody>
          <a:bodyPr/>
          <a:lstStyle/>
          <a:p>
            <a:r>
              <a:rPr lang="en-US" b="1" dirty="0" smtClean="0">
                <a:latin typeface="+mj-lt"/>
              </a:rPr>
              <a:t>Need for Bridging</a:t>
            </a:r>
            <a:br>
              <a:rPr lang="en-US" b="1" dirty="0" smtClean="0">
                <a:latin typeface="+mj-lt"/>
              </a:rPr>
            </a:br>
            <a:r>
              <a:rPr lang="en-US" b="1" dirty="0" smtClean="0">
                <a:latin typeface="+mj-lt"/>
              </a:rPr>
              <a:t>(linking studies)</a:t>
            </a:r>
            <a:endParaRPr lang="en-US" b="1" dirty="0">
              <a:latin typeface="+mj-lt"/>
            </a:endParaRPr>
          </a:p>
        </p:txBody>
      </p:sp>
      <p:sp>
        <p:nvSpPr>
          <p:cNvPr id="3" name="Content Placeholder 2"/>
          <p:cNvSpPr>
            <a:spLocks noGrp="1"/>
          </p:cNvSpPr>
          <p:nvPr>
            <p:ph idx="1"/>
          </p:nvPr>
        </p:nvSpPr>
        <p:spPr>
          <a:xfrm>
            <a:off x="685800" y="1828800"/>
            <a:ext cx="7772400" cy="4419600"/>
          </a:xfrm>
        </p:spPr>
        <p:txBody>
          <a:bodyPr/>
          <a:lstStyle/>
          <a:p>
            <a:r>
              <a:rPr lang="en-US" dirty="0" smtClean="0">
                <a:solidFill>
                  <a:schemeClr val="tx1"/>
                </a:solidFill>
              </a:rPr>
              <a:t>New material added</a:t>
            </a:r>
          </a:p>
          <a:p>
            <a:pPr lvl="1"/>
            <a:r>
              <a:rPr lang="en-US" dirty="0" err="1" smtClean="0">
                <a:solidFill>
                  <a:schemeClr val="tx1"/>
                </a:solidFill>
              </a:rPr>
              <a:t>eg</a:t>
            </a:r>
            <a:r>
              <a:rPr lang="en-US" dirty="0" smtClean="0">
                <a:solidFill>
                  <a:schemeClr val="tx1"/>
                </a:solidFill>
              </a:rPr>
              <a:t> reading components</a:t>
            </a:r>
          </a:p>
          <a:p>
            <a:r>
              <a:rPr lang="en-US" dirty="0" smtClean="0">
                <a:solidFill>
                  <a:schemeClr val="tx1"/>
                </a:solidFill>
              </a:rPr>
              <a:t>Units edited</a:t>
            </a:r>
          </a:p>
          <a:p>
            <a:pPr lvl="1"/>
            <a:r>
              <a:rPr lang="en-US" dirty="0" err="1" smtClean="0">
                <a:solidFill>
                  <a:schemeClr val="tx1"/>
                </a:solidFill>
              </a:rPr>
              <a:t>eg</a:t>
            </a:r>
            <a:r>
              <a:rPr lang="en-US" dirty="0" smtClean="0">
                <a:solidFill>
                  <a:schemeClr val="tx1"/>
                </a:solidFill>
              </a:rPr>
              <a:t> texts shortened or simplified</a:t>
            </a:r>
          </a:p>
          <a:p>
            <a:r>
              <a:rPr lang="en-US" dirty="0" smtClean="0">
                <a:solidFill>
                  <a:schemeClr val="tx1"/>
                </a:solidFill>
              </a:rPr>
              <a:t>Test length changed</a:t>
            </a:r>
          </a:p>
          <a:p>
            <a:r>
              <a:rPr lang="en-US" dirty="0" smtClean="0">
                <a:solidFill>
                  <a:schemeClr val="tx1"/>
                </a:solidFill>
              </a:rPr>
              <a:t>Probably a good idea anyway because tests easier</a:t>
            </a:r>
          </a:p>
          <a:p>
            <a:pPr lvl="1"/>
            <a:r>
              <a:rPr lang="en-US" dirty="0" smtClean="0">
                <a:solidFill>
                  <a:schemeClr val="tx1"/>
                </a:solidFill>
              </a:rPr>
              <a:t>Evidence from easy booklet set from PISA 2009</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4213" y="260350"/>
            <a:ext cx="7772400" cy="708025"/>
          </a:xfrm>
        </p:spPr>
        <p:txBody>
          <a:bodyPr/>
          <a:lstStyle/>
          <a:p>
            <a:pPr eaLnBrk="1" hangingPunct="1"/>
            <a:r>
              <a:rPr lang="en-AU" b="1" dirty="0" smtClean="0">
                <a:latin typeface="+mj-lt"/>
              </a:rPr>
              <a:t>Proficiency levels</a:t>
            </a:r>
          </a:p>
        </p:txBody>
      </p:sp>
      <p:sp>
        <p:nvSpPr>
          <p:cNvPr id="5123" name="Content Placeholder 2"/>
          <p:cNvSpPr>
            <a:spLocks noGrp="1"/>
          </p:cNvSpPr>
          <p:nvPr>
            <p:ph idx="1"/>
          </p:nvPr>
        </p:nvSpPr>
        <p:spPr>
          <a:xfrm>
            <a:off x="323528" y="2420888"/>
            <a:ext cx="8569325" cy="5516562"/>
          </a:xfrm>
        </p:spPr>
        <p:txBody>
          <a:bodyPr/>
          <a:lstStyle/>
          <a:p>
            <a:pPr marL="342900" lvl="1" indent="-342900" eaLnBrk="1" hangingPunct="1">
              <a:buClr>
                <a:schemeClr val="bg1"/>
              </a:buClr>
              <a:buFontTx/>
              <a:buChar char="•"/>
            </a:pPr>
            <a:r>
              <a:rPr lang="en-AU" dirty="0" smtClean="0">
                <a:solidFill>
                  <a:schemeClr val="tx1"/>
                </a:solidFill>
              </a:rPr>
              <a:t>In PISA student performance is represented in a number of different ways – including, for a country the mean score and the percentage of students in different proficiency levels.</a:t>
            </a:r>
          </a:p>
          <a:p>
            <a:pPr marL="342900" lvl="1" indent="-342900" eaLnBrk="1" hangingPunct="1">
              <a:buClr>
                <a:schemeClr val="bg1"/>
              </a:buClr>
              <a:buFontTx/>
              <a:buChar char="•"/>
            </a:pPr>
            <a:r>
              <a:rPr lang="en-AU" dirty="0" smtClean="0">
                <a:solidFill>
                  <a:schemeClr val="tx1"/>
                </a:solidFill>
              </a:rPr>
              <a:t>PISA defines different levels of proficiency to give a description of what students can do. This description is related directly to individual items. The percentage of students in different proficiency levels gives more information than a mean score alone.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4"/>
          <p:cNvPicPr>
            <a:picLocks noChangeAspect="1" noChangeArrowheads="1"/>
          </p:cNvPicPr>
          <p:nvPr/>
        </p:nvPicPr>
        <p:blipFill>
          <a:blip r:embed="rId2" cstate="print"/>
          <a:srcRect r="35329" b="9576"/>
          <a:stretch>
            <a:fillRect/>
          </a:stretch>
        </p:blipFill>
        <p:spPr bwMode="auto">
          <a:xfrm>
            <a:off x="1255713" y="-25400"/>
            <a:ext cx="5033962" cy="6883400"/>
          </a:xfrm>
          <a:prstGeom prst="rect">
            <a:avLst/>
          </a:prstGeom>
          <a:noFill/>
          <a:ln w="9525">
            <a:noFill/>
            <a:miter lim="800000"/>
            <a:headEnd/>
            <a:tailEnd/>
          </a:ln>
        </p:spPr>
      </p:pic>
      <p:sp>
        <p:nvSpPr>
          <p:cNvPr id="12" name="TextBox 11"/>
          <p:cNvSpPr txBox="1"/>
          <p:nvPr/>
        </p:nvSpPr>
        <p:spPr>
          <a:xfrm>
            <a:off x="4044950" y="1454150"/>
            <a:ext cx="909638" cy="246063"/>
          </a:xfrm>
          <a:prstGeom prst="rect">
            <a:avLst/>
          </a:prstGeom>
          <a:noFill/>
          <a:ln>
            <a:solidFill>
              <a:schemeClr val="accent4"/>
            </a:solidFill>
          </a:ln>
        </p:spPr>
        <p:txBody>
          <a:bodyPr>
            <a:spAutoFit/>
          </a:bodyPr>
          <a:lstStyle/>
          <a:p>
            <a:pPr>
              <a:defRPr/>
            </a:pPr>
            <a:r>
              <a:rPr lang="en-AU" sz="1000" dirty="0">
                <a:latin typeface="Calibri" pitchFamily="34" charset="0"/>
              </a:rPr>
              <a:t>Difficult items</a:t>
            </a:r>
          </a:p>
        </p:txBody>
      </p:sp>
      <p:sp>
        <p:nvSpPr>
          <p:cNvPr id="13" name="TextBox 12"/>
          <p:cNvSpPr txBox="1"/>
          <p:nvPr/>
        </p:nvSpPr>
        <p:spPr>
          <a:xfrm>
            <a:off x="3643313" y="5264150"/>
            <a:ext cx="909637" cy="246063"/>
          </a:xfrm>
          <a:prstGeom prst="rect">
            <a:avLst/>
          </a:prstGeom>
          <a:noFill/>
          <a:ln>
            <a:solidFill>
              <a:schemeClr val="accent4"/>
            </a:solidFill>
          </a:ln>
        </p:spPr>
        <p:txBody>
          <a:bodyPr>
            <a:spAutoFit/>
          </a:bodyPr>
          <a:lstStyle/>
          <a:p>
            <a:pPr>
              <a:defRPr/>
            </a:pPr>
            <a:r>
              <a:rPr lang="en-AU" sz="1000" dirty="0">
                <a:latin typeface="Calibri" pitchFamily="34" charset="0"/>
              </a:rPr>
              <a:t>Easier Items</a:t>
            </a:r>
          </a:p>
        </p:txBody>
      </p:sp>
      <p:cxnSp>
        <p:nvCxnSpPr>
          <p:cNvPr id="26629" name="Straight Connector 8"/>
          <p:cNvCxnSpPr>
            <a:cxnSpLocks noChangeShapeType="1"/>
          </p:cNvCxnSpPr>
          <p:nvPr/>
        </p:nvCxnSpPr>
        <p:spPr bwMode="auto">
          <a:xfrm>
            <a:off x="928688" y="5237163"/>
            <a:ext cx="2244725" cy="0"/>
          </a:xfrm>
          <a:prstGeom prst="line">
            <a:avLst/>
          </a:prstGeom>
          <a:noFill/>
          <a:ln w="9525" algn="ctr">
            <a:solidFill>
              <a:schemeClr val="tx1"/>
            </a:solidFill>
            <a:round/>
            <a:headEnd/>
            <a:tailEnd/>
          </a:ln>
        </p:spPr>
      </p:cxnSp>
      <p:cxnSp>
        <p:nvCxnSpPr>
          <p:cNvPr id="26630" name="Straight Connector 9"/>
          <p:cNvCxnSpPr>
            <a:cxnSpLocks noChangeShapeType="1"/>
          </p:cNvCxnSpPr>
          <p:nvPr/>
        </p:nvCxnSpPr>
        <p:spPr bwMode="auto">
          <a:xfrm>
            <a:off x="955675" y="4308475"/>
            <a:ext cx="2244725" cy="0"/>
          </a:xfrm>
          <a:prstGeom prst="line">
            <a:avLst/>
          </a:prstGeom>
          <a:noFill/>
          <a:ln w="9525" algn="ctr">
            <a:solidFill>
              <a:schemeClr val="tx1"/>
            </a:solidFill>
            <a:round/>
            <a:headEnd/>
            <a:tailEnd/>
          </a:ln>
        </p:spPr>
      </p:cxnSp>
      <p:cxnSp>
        <p:nvCxnSpPr>
          <p:cNvPr id="26631" name="Straight Connector 10"/>
          <p:cNvCxnSpPr>
            <a:cxnSpLocks noChangeShapeType="1"/>
          </p:cNvCxnSpPr>
          <p:nvPr/>
        </p:nvCxnSpPr>
        <p:spPr bwMode="auto">
          <a:xfrm>
            <a:off x="1011238" y="3255963"/>
            <a:ext cx="2244725" cy="0"/>
          </a:xfrm>
          <a:prstGeom prst="line">
            <a:avLst/>
          </a:prstGeom>
          <a:noFill/>
          <a:ln w="9525" algn="ctr">
            <a:solidFill>
              <a:schemeClr val="tx1"/>
            </a:solidFill>
            <a:round/>
            <a:headEnd/>
            <a:tailEnd/>
          </a:ln>
        </p:spPr>
      </p:cxnSp>
      <p:cxnSp>
        <p:nvCxnSpPr>
          <p:cNvPr id="26632" name="Straight Connector 16"/>
          <p:cNvCxnSpPr>
            <a:cxnSpLocks noChangeShapeType="1"/>
          </p:cNvCxnSpPr>
          <p:nvPr/>
        </p:nvCxnSpPr>
        <p:spPr bwMode="auto">
          <a:xfrm>
            <a:off x="1039813" y="2078038"/>
            <a:ext cx="2243137" cy="0"/>
          </a:xfrm>
          <a:prstGeom prst="line">
            <a:avLst/>
          </a:prstGeom>
          <a:noFill/>
          <a:ln w="9525" algn="ctr">
            <a:solidFill>
              <a:schemeClr val="tx1"/>
            </a:solidFill>
            <a:round/>
            <a:headEnd/>
            <a:tailEnd/>
          </a:ln>
        </p:spPr>
      </p:cxnSp>
      <p:cxnSp>
        <p:nvCxnSpPr>
          <p:cNvPr id="26633" name="Straight Connector 17"/>
          <p:cNvCxnSpPr>
            <a:cxnSpLocks noChangeShapeType="1"/>
          </p:cNvCxnSpPr>
          <p:nvPr/>
        </p:nvCxnSpPr>
        <p:spPr bwMode="auto">
          <a:xfrm>
            <a:off x="1025525" y="1177925"/>
            <a:ext cx="2244725" cy="0"/>
          </a:xfrm>
          <a:prstGeom prst="line">
            <a:avLst/>
          </a:prstGeom>
          <a:noFill/>
          <a:ln w="9525" algn="ctr">
            <a:solidFill>
              <a:schemeClr val="tx1"/>
            </a:solidFill>
            <a:round/>
            <a:headEnd/>
            <a:tailEnd/>
          </a:ln>
        </p:spPr>
      </p:cxnSp>
      <p:cxnSp>
        <p:nvCxnSpPr>
          <p:cNvPr id="26634" name="Straight Connector 18"/>
          <p:cNvCxnSpPr>
            <a:cxnSpLocks noChangeShapeType="1"/>
          </p:cNvCxnSpPr>
          <p:nvPr/>
        </p:nvCxnSpPr>
        <p:spPr bwMode="auto">
          <a:xfrm>
            <a:off x="914400" y="5888038"/>
            <a:ext cx="2244725" cy="0"/>
          </a:xfrm>
          <a:prstGeom prst="line">
            <a:avLst/>
          </a:prstGeom>
          <a:noFill/>
          <a:ln w="9525" algn="ctr">
            <a:solidFill>
              <a:schemeClr val="tx1"/>
            </a:solidFill>
            <a:round/>
            <a:headEnd/>
            <a:tailEnd/>
          </a:ln>
        </p:spPr>
      </p:cxnSp>
      <p:sp>
        <p:nvSpPr>
          <p:cNvPr id="26635" name="TextBox 19"/>
          <p:cNvSpPr txBox="1">
            <a:spLocks noChangeArrowheads="1"/>
          </p:cNvSpPr>
          <p:nvPr/>
        </p:nvSpPr>
        <p:spPr bwMode="auto">
          <a:xfrm>
            <a:off x="914400" y="762000"/>
            <a:ext cx="909638" cy="338138"/>
          </a:xfrm>
          <a:prstGeom prst="rect">
            <a:avLst/>
          </a:prstGeom>
          <a:noFill/>
          <a:ln w="9525">
            <a:noFill/>
            <a:miter lim="800000"/>
            <a:headEnd/>
            <a:tailEnd/>
          </a:ln>
        </p:spPr>
        <p:txBody>
          <a:bodyPr>
            <a:spAutoFit/>
          </a:bodyPr>
          <a:lstStyle/>
          <a:p>
            <a:r>
              <a:rPr lang="en-AU" sz="1600">
                <a:latin typeface="Calibri" pitchFamily="34" charset="0"/>
              </a:rPr>
              <a:t>6</a:t>
            </a:r>
          </a:p>
        </p:txBody>
      </p:sp>
      <p:sp>
        <p:nvSpPr>
          <p:cNvPr id="26636" name="TextBox 20"/>
          <p:cNvSpPr txBox="1">
            <a:spLocks noChangeArrowheads="1"/>
          </p:cNvSpPr>
          <p:nvPr/>
        </p:nvSpPr>
        <p:spPr bwMode="auto">
          <a:xfrm>
            <a:off x="984250" y="1468438"/>
            <a:ext cx="908050" cy="338137"/>
          </a:xfrm>
          <a:prstGeom prst="rect">
            <a:avLst/>
          </a:prstGeom>
          <a:noFill/>
          <a:ln w="9525">
            <a:noFill/>
            <a:miter lim="800000"/>
            <a:headEnd/>
            <a:tailEnd/>
          </a:ln>
        </p:spPr>
        <p:txBody>
          <a:bodyPr>
            <a:spAutoFit/>
          </a:bodyPr>
          <a:lstStyle/>
          <a:p>
            <a:r>
              <a:rPr lang="en-AU" sz="1600">
                <a:latin typeface="Calibri" pitchFamily="34" charset="0"/>
              </a:rPr>
              <a:t>5</a:t>
            </a:r>
          </a:p>
        </p:txBody>
      </p:sp>
      <p:sp>
        <p:nvSpPr>
          <p:cNvPr id="26637" name="TextBox 21"/>
          <p:cNvSpPr txBox="1">
            <a:spLocks noChangeArrowheads="1"/>
          </p:cNvSpPr>
          <p:nvPr/>
        </p:nvSpPr>
        <p:spPr bwMode="auto">
          <a:xfrm>
            <a:off x="996950" y="2590800"/>
            <a:ext cx="909638" cy="338138"/>
          </a:xfrm>
          <a:prstGeom prst="rect">
            <a:avLst/>
          </a:prstGeom>
          <a:noFill/>
          <a:ln w="9525">
            <a:noFill/>
            <a:miter lim="800000"/>
            <a:headEnd/>
            <a:tailEnd/>
          </a:ln>
        </p:spPr>
        <p:txBody>
          <a:bodyPr>
            <a:spAutoFit/>
          </a:bodyPr>
          <a:lstStyle/>
          <a:p>
            <a:r>
              <a:rPr lang="en-AU" sz="1600">
                <a:latin typeface="Calibri" pitchFamily="34" charset="0"/>
              </a:rPr>
              <a:t>4</a:t>
            </a:r>
          </a:p>
        </p:txBody>
      </p:sp>
      <p:sp>
        <p:nvSpPr>
          <p:cNvPr id="26638" name="TextBox 22"/>
          <p:cNvSpPr txBox="1">
            <a:spLocks noChangeArrowheads="1"/>
          </p:cNvSpPr>
          <p:nvPr/>
        </p:nvSpPr>
        <p:spPr bwMode="auto">
          <a:xfrm>
            <a:off x="1025525" y="3713163"/>
            <a:ext cx="909638" cy="338137"/>
          </a:xfrm>
          <a:prstGeom prst="rect">
            <a:avLst/>
          </a:prstGeom>
          <a:noFill/>
          <a:ln w="9525">
            <a:noFill/>
            <a:miter lim="800000"/>
            <a:headEnd/>
            <a:tailEnd/>
          </a:ln>
        </p:spPr>
        <p:txBody>
          <a:bodyPr>
            <a:spAutoFit/>
          </a:bodyPr>
          <a:lstStyle/>
          <a:p>
            <a:r>
              <a:rPr lang="en-AU" sz="1600">
                <a:latin typeface="Calibri" pitchFamily="34" charset="0"/>
              </a:rPr>
              <a:t>3</a:t>
            </a:r>
          </a:p>
        </p:txBody>
      </p:sp>
      <p:sp>
        <p:nvSpPr>
          <p:cNvPr id="26639" name="TextBox 23"/>
          <p:cNvSpPr txBox="1">
            <a:spLocks noChangeArrowheads="1"/>
          </p:cNvSpPr>
          <p:nvPr/>
        </p:nvSpPr>
        <p:spPr bwMode="auto">
          <a:xfrm>
            <a:off x="969963" y="4598988"/>
            <a:ext cx="909637" cy="339725"/>
          </a:xfrm>
          <a:prstGeom prst="rect">
            <a:avLst/>
          </a:prstGeom>
          <a:noFill/>
          <a:ln w="9525">
            <a:noFill/>
            <a:miter lim="800000"/>
            <a:headEnd/>
            <a:tailEnd/>
          </a:ln>
        </p:spPr>
        <p:txBody>
          <a:bodyPr>
            <a:spAutoFit/>
          </a:bodyPr>
          <a:lstStyle/>
          <a:p>
            <a:r>
              <a:rPr lang="en-AU" sz="1600">
                <a:latin typeface="Calibri" pitchFamily="34" charset="0"/>
              </a:rPr>
              <a:t>2</a:t>
            </a:r>
          </a:p>
        </p:txBody>
      </p:sp>
      <p:sp>
        <p:nvSpPr>
          <p:cNvPr id="26640" name="TextBox 24"/>
          <p:cNvSpPr txBox="1">
            <a:spLocks noChangeArrowheads="1"/>
          </p:cNvSpPr>
          <p:nvPr/>
        </p:nvSpPr>
        <p:spPr bwMode="auto">
          <a:xfrm>
            <a:off x="941388" y="5389563"/>
            <a:ext cx="909637" cy="338137"/>
          </a:xfrm>
          <a:prstGeom prst="rect">
            <a:avLst/>
          </a:prstGeom>
          <a:noFill/>
          <a:ln w="9525">
            <a:noFill/>
            <a:miter lim="800000"/>
            <a:headEnd/>
            <a:tailEnd/>
          </a:ln>
        </p:spPr>
        <p:txBody>
          <a:bodyPr>
            <a:spAutoFit/>
          </a:bodyPr>
          <a:lstStyle/>
          <a:p>
            <a:r>
              <a:rPr lang="en-AU" sz="1600">
                <a:latin typeface="Calibri" pitchFamily="34" charset="0"/>
              </a:rPr>
              <a:t>1</a:t>
            </a:r>
          </a:p>
        </p:txBody>
      </p:sp>
      <p:sp>
        <p:nvSpPr>
          <p:cNvPr id="26641" name="TextBox 25"/>
          <p:cNvSpPr txBox="1">
            <a:spLocks noChangeArrowheads="1"/>
          </p:cNvSpPr>
          <p:nvPr/>
        </p:nvSpPr>
        <p:spPr bwMode="auto">
          <a:xfrm>
            <a:off x="6373813" y="1427163"/>
            <a:ext cx="2770187" cy="2062162"/>
          </a:xfrm>
          <a:prstGeom prst="rect">
            <a:avLst/>
          </a:prstGeom>
          <a:noFill/>
          <a:ln w="9525">
            <a:noFill/>
            <a:miter lim="800000"/>
            <a:headEnd/>
            <a:tailEnd/>
          </a:ln>
        </p:spPr>
        <p:txBody>
          <a:bodyPr>
            <a:spAutoFit/>
          </a:bodyPr>
          <a:lstStyle/>
          <a:p>
            <a:r>
              <a:rPr lang="en-AU" sz="3200" dirty="0">
                <a:latin typeface="Calibri" pitchFamily="34" charset="0"/>
              </a:rPr>
              <a:t>Division of scale into proficiency levels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4213" y="319088"/>
            <a:ext cx="7772400" cy="708025"/>
          </a:xfrm>
        </p:spPr>
        <p:txBody>
          <a:bodyPr/>
          <a:lstStyle/>
          <a:p>
            <a:pPr eaLnBrk="1" hangingPunct="1"/>
            <a:r>
              <a:rPr lang="en-AU" b="1" dirty="0" smtClean="0">
                <a:latin typeface="+mj-lt"/>
              </a:rPr>
              <a:t>Proficiency levels</a:t>
            </a:r>
          </a:p>
        </p:txBody>
      </p:sp>
      <p:sp>
        <p:nvSpPr>
          <p:cNvPr id="5123" name="Content Placeholder 2"/>
          <p:cNvSpPr>
            <a:spLocks noGrp="1"/>
          </p:cNvSpPr>
          <p:nvPr>
            <p:ph idx="1"/>
          </p:nvPr>
        </p:nvSpPr>
        <p:spPr>
          <a:xfrm>
            <a:off x="323850" y="2520950"/>
            <a:ext cx="8569325" cy="4624388"/>
          </a:xfrm>
        </p:spPr>
        <p:txBody>
          <a:bodyPr/>
          <a:lstStyle/>
          <a:p>
            <a:pPr marL="342900" lvl="1" indent="-342900" eaLnBrk="1" hangingPunct="1">
              <a:buClr>
                <a:schemeClr val="bg1"/>
              </a:buClr>
              <a:buFontTx/>
              <a:buChar char="•"/>
            </a:pPr>
            <a:r>
              <a:rPr lang="en-AU" dirty="0" smtClean="0">
                <a:solidFill>
                  <a:schemeClr val="tx1"/>
                </a:solidFill>
              </a:rPr>
              <a:t>In reading there are now seven proficiency levels – recent PISA cycles have expanded the range of descriptions of student capacity.</a:t>
            </a:r>
          </a:p>
          <a:p>
            <a:pPr marL="342900" lvl="1" indent="-342900" eaLnBrk="1" hangingPunct="1">
              <a:buClr>
                <a:schemeClr val="bg1"/>
              </a:buClr>
              <a:buFontTx/>
              <a:buChar char="•"/>
            </a:pPr>
            <a:r>
              <a:rPr lang="en-AU" dirty="0" smtClean="0">
                <a:solidFill>
                  <a:schemeClr val="tx1"/>
                </a:solidFill>
              </a:rPr>
              <a:t>This has been done by including more items at both ends of the scale.</a:t>
            </a:r>
          </a:p>
          <a:p>
            <a:pPr marL="342900" lvl="1" indent="-342900" eaLnBrk="1" hangingPunct="1">
              <a:buClr>
                <a:schemeClr val="bg1"/>
              </a:buClr>
              <a:buFontTx/>
              <a:buChar char="•"/>
            </a:pPr>
            <a:endParaRPr lang="en-AU"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r>
              <a:rPr lang="en-US" i="1" dirty="0" smtClean="0">
                <a:solidFill>
                  <a:schemeClr val="tx1"/>
                </a:solidFill>
              </a:rPr>
              <a:t>Reading literacy is understanding, using, reflecting on and engaging with written texts, in order to achieve one’s goals, develop one’s knowledge and potential, and participate in society.</a:t>
            </a:r>
            <a:endParaRPr lang="en-AU" dirty="0" smtClean="0">
              <a:solidFill>
                <a:schemeClr val="tx1"/>
              </a:solidFill>
            </a:endParaRPr>
          </a:p>
        </p:txBody>
      </p:sp>
      <p:sp>
        <p:nvSpPr>
          <p:cNvPr id="4" name="Title 1"/>
          <p:cNvSpPr txBox="1">
            <a:spLocks/>
          </p:cNvSpPr>
          <p:nvPr/>
        </p:nvSpPr>
        <p:spPr bwMode="auto">
          <a:xfrm>
            <a:off x="49530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Reading Framework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3" name="Chart 2"/>
          <p:cNvGraphicFramePr/>
          <p:nvPr/>
        </p:nvGraphicFramePr>
        <p:xfrm>
          <a:off x="1043608" y="-2835696"/>
          <a:ext cx="6148653" cy="90730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1187624" y="0"/>
            <a:ext cx="6768752" cy="206084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 name="Title 1"/>
          <p:cNvSpPr txBox="1">
            <a:spLocks/>
          </p:cNvSpPr>
          <p:nvPr/>
        </p:nvSpPr>
        <p:spPr bwMode="auto">
          <a:xfrm>
            <a:off x="684213" y="319088"/>
            <a:ext cx="7056139" cy="949672"/>
          </a:xfrm>
          <a:prstGeom prst="rect">
            <a:avLst/>
          </a:prstGeom>
          <a:solidFill>
            <a:srgbClr val="FFFFFF"/>
          </a:solidFill>
          <a:ln w="9525">
            <a:noFill/>
            <a:miter lim="800000"/>
            <a:headEnd/>
            <a:tailEnd/>
          </a:ln>
        </p:spPr>
        <p:txBody>
          <a:bodyPr anchor="b"/>
          <a:lstStyle/>
          <a:p>
            <a:pPr algn="ctr" eaLnBrk="1" hangingPunct="1">
              <a:defRPr/>
            </a:pPr>
            <a:r>
              <a:rPr lang="en-AU" sz="4000" b="1" kern="0" dirty="0" smtClean="0">
                <a:latin typeface="+mj-lt"/>
                <a:ea typeface="+mj-ea"/>
                <a:cs typeface="+mj-cs"/>
              </a:rPr>
              <a:t>Reading Proficiency </a:t>
            </a:r>
            <a:r>
              <a:rPr lang="en-AU" sz="4000" b="1" kern="0" dirty="0">
                <a:latin typeface="+mj-lt"/>
                <a:ea typeface="+mj-ea"/>
                <a:cs typeface="+mj-cs"/>
              </a:rPr>
              <a:t>levels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827584" y="-2475656"/>
          <a:ext cx="6455271" cy="90730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1187624" y="0"/>
            <a:ext cx="6912768" cy="234888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 name="Title 1"/>
          <p:cNvSpPr txBox="1">
            <a:spLocks/>
          </p:cNvSpPr>
          <p:nvPr/>
        </p:nvSpPr>
        <p:spPr bwMode="auto">
          <a:xfrm>
            <a:off x="684213" y="319088"/>
            <a:ext cx="7056139" cy="949672"/>
          </a:xfrm>
          <a:prstGeom prst="rect">
            <a:avLst/>
          </a:prstGeom>
          <a:solidFill>
            <a:srgbClr val="FFFFFF"/>
          </a:solidFill>
          <a:ln w="9525">
            <a:noFill/>
            <a:miter lim="800000"/>
            <a:headEnd/>
            <a:tailEnd/>
          </a:ln>
        </p:spPr>
        <p:txBody>
          <a:bodyPr anchor="b"/>
          <a:lstStyle/>
          <a:p>
            <a:pPr algn="ctr" eaLnBrk="1" hangingPunct="1">
              <a:defRPr/>
            </a:pPr>
            <a:r>
              <a:rPr lang="en-AU" sz="4000" b="1" kern="0" dirty="0" smtClean="0">
                <a:latin typeface="+mj-lt"/>
                <a:ea typeface="+mj-ea"/>
                <a:cs typeface="+mj-cs"/>
              </a:rPr>
              <a:t>Mathematics Proficiency </a:t>
            </a:r>
            <a:r>
              <a:rPr lang="en-AU" sz="4000" b="1" kern="0" dirty="0">
                <a:latin typeface="+mj-lt"/>
                <a:ea typeface="+mj-ea"/>
                <a:cs typeface="+mj-cs"/>
              </a:rPr>
              <a:t>levels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918648" cy="1082824"/>
          </a:xfrm>
        </p:spPr>
        <p:txBody>
          <a:bodyPr/>
          <a:lstStyle/>
          <a:p>
            <a:endParaRPr lang="en-AU" dirty="0"/>
          </a:p>
        </p:txBody>
      </p:sp>
      <p:graphicFrame>
        <p:nvGraphicFramePr>
          <p:cNvPr id="7" name="Chart 6"/>
          <p:cNvGraphicFramePr/>
          <p:nvPr/>
        </p:nvGraphicFramePr>
        <p:xfrm>
          <a:off x="1115616" y="-2115616"/>
          <a:ext cx="6523598" cy="89736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1187624" y="0"/>
            <a:ext cx="7056784" cy="270892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 name="Title 1"/>
          <p:cNvSpPr txBox="1">
            <a:spLocks/>
          </p:cNvSpPr>
          <p:nvPr/>
        </p:nvSpPr>
        <p:spPr bwMode="auto">
          <a:xfrm>
            <a:off x="684213" y="319088"/>
            <a:ext cx="7056139" cy="949672"/>
          </a:xfrm>
          <a:prstGeom prst="rect">
            <a:avLst/>
          </a:prstGeom>
          <a:solidFill>
            <a:srgbClr val="FFFFFF"/>
          </a:solidFill>
          <a:ln w="9525">
            <a:noFill/>
            <a:miter lim="800000"/>
            <a:headEnd/>
            <a:tailEnd/>
          </a:ln>
        </p:spPr>
        <p:txBody>
          <a:bodyPr anchor="b"/>
          <a:lstStyle/>
          <a:p>
            <a:pPr algn="ctr" eaLnBrk="1" hangingPunct="1">
              <a:defRPr/>
            </a:pPr>
            <a:r>
              <a:rPr lang="en-AU" sz="4000" b="1" kern="0" dirty="0" smtClean="0">
                <a:latin typeface="+mj-lt"/>
                <a:ea typeface="+mj-ea"/>
                <a:cs typeface="+mj-cs"/>
              </a:rPr>
              <a:t>Science Proficiency </a:t>
            </a:r>
            <a:r>
              <a:rPr lang="en-AU" sz="4000" b="1" kern="0" dirty="0">
                <a:latin typeface="+mj-lt"/>
                <a:ea typeface="+mj-ea"/>
                <a:cs typeface="+mj-cs"/>
              </a:rPr>
              <a:t>levels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r>
              <a:rPr lang="en-GB" b="1" i="1" dirty="0" smtClean="0">
                <a:solidFill>
                  <a:schemeClr val="tx1"/>
                </a:solidFill>
              </a:rPr>
              <a:t>Observation 14, 15:</a:t>
            </a:r>
            <a:r>
              <a:rPr lang="en-GB" i="1" dirty="0" smtClean="0">
                <a:solidFill>
                  <a:schemeClr val="tx1"/>
                </a:solidFill>
              </a:rPr>
              <a:t>	The current PISA described proficiency levels in reading do not provide enough useful information for many developing countries because in some countries, nearly half the students are below the lowest level for which PISA can describe student capacity.</a:t>
            </a:r>
            <a:endParaRPr lang="en-AU" b="1" dirty="0" smtClean="0">
              <a:solidFill>
                <a:schemeClr val="tx1"/>
              </a:solidFill>
            </a:endParaRPr>
          </a:p>
          <a:p>
            <a:endParaRPr lang="en-AU" b="1" dirty="0" smtClean="0">
              <a:solidFill>
                <a:schemeClr val="tx1"/>
              </a:solidFill>
            </a:endParaRPr>
          </a:p>
          <a:p>
            <a:endParaRPr lang="en-US" dirty="0" smtClean="0">
              <a:solidFill>
                <a:schemeClr val="tx1"/>
              </a:solidFill>
            </a:endParaRPr>
          </a:p>
        </p:txBody>
      </p:sp>
      <p:sp>
        <p:nvSpPr>
          <p:cNvPr id="4" name="Title 1"/>
          <p:cNvSpPr txBox="1">
            <a:spLocks/>
          </p:cNvSpPr>
          <p:nvPr/>
        </p:nvSpPr>
        <p:spPr bwMode="auto">
          <a:xfrm>
            <a:off x="684213" y="319088"/>
            <a:ext cx="7772400" cy="708025"/>
          </a:xfrm>
          <a:prstGeom prst="rect">
            <a:avLst/>
          </a:prstGeom>
          <a:noFill/>
          <a:ln w="9525">
            <a:noFill/>
            <a:miter lim="800000"/>
            <a:headEnd/>
            <a:tailEnd/>
          </a:ln>
        </p:spPr>
        <p:txBody>
          <a:bodyPr anchor="b"/>
          <a:lstStyle/>
          <a:p>
            <a:pPr algn="ctr" eaLnBrk="1" hangingPunct="1">
              <a:defRPr/>
            </a:pPr>
            <a:r>
              <a:rPr lang="en-AU" sz="4000" b="1" kern="0" dirty="0">
                <a:latin typeface="+mj-lt"/>
                <a:ea typeface="+mj-ea"/>
                <a:cs typeface="+mj-cs"/>
              </a:rPr>
              <a:t>Proficiency levels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r>
              <a:rPr lang="en-GB" b="1" i="1" dirty="0" smtClean="0">
                <a:solidFill>
                  <a:schemeClr val="tx1"/>
                </a:solidFill>
              </a:rPr>
              <a:t>Observation 16:	</a:t>
            </a:r>
            <a:r>
              <a:rPr lang="en-GB" i="1" dirty="0" smtClean="0">
                <a:solidFill>
                  <a:schemeClr val="tx1"/>
                </a:solidFill>
              </a:rPr>
              <a:t>When comparing reading, mathematics and science it is the last two which have the largest percentage of students below a described proficiency level - this is partly due to the fact that the described level 1 for reading was extended and divided into two sub-levels.</a:t>
            </a:r>
            <a:endParaRPr lang="en-AU" b="1" dirty="0" smtClean="0">
              <a:solidFill>
                <a:schemeClr val="tx1"/>
              </a:solidFill>
            </a:endParaRPr>
          </a:p>
          <a:p>
            <a:endParaRPr lang="en-US" dirty="0" smtClean="0">
              <a:solidFill>
                <a:schemeClr val="tx1"/>
              </a:solidFill>
            </a:endParaRPr>
          </a:p>
        </p:txBody>
      </p:sp>
      <p:sp>
        <p:nvSpPr>
          <p:cNvPr id="4" name="Title 1"/>
          <p:cNvSpPr txBox="1">
            <a:spLocks/>
          </p:cNvSpPr>
          <p:nvPr/>
        </p:nvSpPr>
        <p:spPr bwMode="auto">
          <a:xfrm>
            <a:off x="684213" y="319088"/>
            <a:ext cx="7772400" cy="708025"/>
          </a:xfrm>
          <a:prstGeom prst="rect">
            <a:avLst/>
          </a:prstGeom>
          <a:noFill/>
          <a:ln w="9525">
            <a:noFill/>
            <a:miter lim="800000"/>
            <a:headEnd/>
            <a:tailEnd/>
          </a:ln>
        </p:spPr>
        <p:txBody>
          <a:bodyPr anchor="b"/>
          <a:lstStyle/>
          <a:p>
            <a:pPr algn="ctr" eaLnBrk="1" hangingPunct="1">
              <a:defRPr/>
            </a:pPr>
            <a:r>
              <a:rPr lang="en-AU" sz="4000" b="1" kern="0" dirty="0">
                <a:latin typeface="+mj-lt"/>
                <a:ea typeface="+mj-ea"/>
                <a:cs typeface="+mj-cs"/>
              </a:rPr>
              <a:t>Proficiency levels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r>
              <a:rPr lang="en-AU" sz="2800" dirty="0" smtClean="0">
                <a:solidFill>
                  <a:schemeClr val="tx1"/>
                </a:solidFill>
              </a:rPr>
              <a:t>Countries are more likely to participate if they receive information about the vast majority of their students.</a:t>
            </a:r>
          </a:p>
          <a:p>
            <a:r>
              <a:rPr lang="en-AU" sz="2800" dirty="0" smtClean="0">
                <a:solidFill>
                  <a:schemeClr val="tx1"/>
                </a:solidFill>
              </a:rPr>
              <a:t>Extending the range of proficiency levels to include descriptions of lower ability students will flow from the inclusion of easier items.</a:t>
            </a:r>
          </a:p>
          <a:p>
            <a:endParaRPr lang="en-US" dirty="0" smtClean="0">
              <a:solidFill>
                <a:schemeClr val="tx1"/>
              </a:solidFill>
            </a:endParaRPr>
          </a:p>
        </p:txBody>
      </p:sp>
      <p:sp>
        <p:nvSpPr>
          <p:cNvPr id="4" name="Title 1"/>
          <p:cNvSpPr txBox="1">
            <a:spLocks/>
          </p:cNvSpPr>
          <p:nvPr/>
        </p:nvSpPr>
        <p:spPr bwMode="auto">
          <a:xfrm>
            <a:off x="684213" y="319088"/>
            <a:ext cx="7772400" cy="708025"/>
          </a:xfrm>
          <a:prstGeom prst="rect">
            <a:avLst/>
          </a:prstGeom>
          <a:noFill/>
          <a:ln w="9525">
            <a:noFill/>
            <a:miter lim="800000"/>
            <a:headEnd/>
            <a:tailEnd/>
          </a:ln>
        </p:spPr>
        <p:txBody>
          <a:bodyPr anchor="b"/>
          <a:lstStyle/>
          <a:p>
            <a:pPr algn="ctr" eaLnBrk="1" hangingPunct="1">
              <a:defRPr/>
            </a:pPr>
            <a:r>
              <a:rPr lang="en-AU" sz="4000" b="1" kern="0" dirty="0">
                <a:latin typeface="+mj-lt"/>
                <a:ea typeface="+mj-ea"/>
                <a:cs typeface="+mj-cs"/>
              </a:rPr>
              <a:t>Proficiency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Why Scale -- 1</a:t>
            </a:r>
          </a:p>
        </p:txBody>
      </p:sp>
      <p:sp>
        <p:nvSpPr>
          <p:cNvPr id="38915" name="Rectangle 3"/>
          <p:cNvSpPr>
            <a:spLocks noGrp="1" noChangeArrowheads="1"/>
          </p:cNvSpPr>
          <p:nvPr>
            <p:ph type="body" idx="1"/>
          </p:nvPr>
        </p:nvSpPr>
        <p:spPr>
          <a:xfrm>
            <a:off x="1905000" y="1524000"/>
            <a:ext cx="7086600" cy="4800600"/>
          </a:xfrm>
        </p:spPr>
        <p:txBody>
          <a:bodyPr/>
          <a:lstStyle/>
          <a:p>
            <a:r>
              <a:rPr lang="en-US" sz="3600" b="1" dirty="0" err="1"/>
              <a:t>Summarising</a:t>
            </a:r>
            <a:r>
              <a:rPr lang="en-US" sz="3600" b="1" dirty="0"/>
              <a:t> data</a:t>
            </a:r>
          </a:p>
          <a:p>
            <a:pPr lvl="1"/>
            <a:r>
              <a:rPr lang="en-US" sz="3200" b="1" dirty="0" smtClean="0"/>
              <a:t>Allows description of developing competence</a:t>
            </a:r>
          </a:p>
          <a:p>
            <a:pPr lvl="2"/>
            <a:r>
              <a:rPr lang="en-US" b="1" dirty="0" smtClean="0"/>
              <a:t>Construct validation</a:t>
            </a:r>
          </a:p>
          <a:p>
            <a:pPr lvl="1"/>
            <a:r>
              <a:rPr lang="en-US" sz="3200" b="1" dirty="0" smtClean="0"/>
              <a:t>Dealing </a:t>
            </a:r>
            <a:r>
              <a:rPr lang="en-US" sz="3200" b="1" dirty="0"/>
              <a:t>with many items</a:t>
            </a:r>
          </a:p>
          <a:p>
            <a:pPr lvl="2"/>
            <a:r>
              <a:rPr lang="en-US" b="1" dirty="0" smtClean="0"/>
              <a:t>rotated </a:t>
            </a:r>
            <a:r>
              <a:rPr lang="en-US" b="1" dirty="0"/>
              <a:t>test forms</a:t>
            </a:r>
          </a:p>
          <a:p>
            <a:pPr lvl="1"/>
            <a:r>
              <a:rPr lang="en-US" sz="3200" b="1" dirty="0"/>
              <a:t>check how reasonable it is to </a:t>
            </a:r>
            <a:r>
              <a:rPr lang="en-US" sz="3200" b="1" dirty="0" err="1"/>
              <a:t>summarise</a:t>
            </a:r>
            <a:r>
              <a:rPr lang="en-US" sz="3200" b="1" dirty="0"/>
              <a:t> data (through sums, or weighted sums)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457200"/>
            <a:ext cx="7772400" cy="1143000"/>
          </a:xfrm>
        </p:spPr>
        <p:txBody>
          <a:bodyPr/>
          <a:lstStyle/>
          <a:p>
            <a:r>
              <a:rPr lang="en-US" sz="3100"/>
              <a:t>What do we want to achieve in our measurement?</a:t>
            </a:r>
            <a:endParaRPr lang="en-AU" sz="3100"/>
          </a:p>
        </p:txBody>
      </p:sp>
      <p:sp>
        <p:nvSpPr>
          <p:cNvPr id="10243" name="Rectangle 3"/>
          <p:cNvSpPr>
            <a:spLocks noGrp="1" noChangeArrowheads="1"/>
          </p:cNvSpPr>
          <p:nvPr>
            <p:ph type="body" idx="1"/>
          </p:nvPr>
        </p:nvSpPr>
        <p:spPr>
          <a:xfrm>
            <a:off x="1062038" y="1752600"/>
            <a:ext cx="7769225" cy="4876800"/>
          </a:xfrm>
        </p:spPr>
        <p:txBody>
          <a:bodyPr/>
          <a:lstStyle/>
          <a:p>
            <a:pPr marL="609600" indent="-609600">
              <a:lnSpc>
                <a:spcPct val="90000"/>
              </a:lnSpc>
              <a:buFont typeface="Wingdings" pitchFamily="2" charset="2"/>
              <a:buNone/>
            </a:pPr>
            <a:r>
              <a:rPr lang="en-US" dirty="0" smtClean="0"/>
              <a:t>Locate students on a line of developing proficiency that describe what they know and can do.  </a:t>
            </a:r>
            <a:endParaRPr lang="en-US" dirty="0"/>
          </a:p>
          <a:p>
            <a:pPr marL="609600" indent="-609600">
              <a:lnSpc>
                <a:spcPct val="90000"/>
              </a:lnSpc>
              <a:buFont typeface="Wingdings" pitchFamily="2" charset="2"/>
              <a:buNone/>
            </a:pPr>
            <a:r>
              <a:rPr lang="en-US" dirty="0"/>
              <a:t>================================</a:t>
            </a:r>
          </a:p>
          <a:p>
            <a:pPr marL="609600" indent="-609600">
              <a:lnSpc>
                <a:spcPct val="90000"/>
              </a:lnSpc>
              <a:buFont typeface="Wingdings" pitchFamily="2" charset="2"/>
              <a:buNone/>
            </a:pPr>
            <a:r>
              <a:rPr lang="en-US" dirty="0"/>
              <a:t>So, we need to make sure that</a:t>
            </a:r>
          </a:p>
          <a:p>
            <a:pPr marL="609600" indent="-609600">
              <a:lnSpc>
                <a:spcPct val="90000"/>
              </a:lnSpc>
            </a:pPr>
            <a:r>
              <a:rPr lang="en-US" dirty="0"/>
              <a:t>Our measures are accurate (reliability);</a:t>
            </a:r>
          </a:p>
          <a:p>
            <a:pPr marL="609600" indent="-609600">
              <a:lnSpc>
                <a:spcPct val="90000"/>
              </a:lnSpc>
            </a:pPr>
            <a:r>
              <a:rPr lang="en-US" dirty="0"/>
              <a:t>Our measures are indeed tapping into the skills we set out to measure (validity);</a:t>
            </a:r>
          </a:p>
          <a:p>
            <a:pPr marL="609600" indent="-609600">
              <a:lnSpc>
                <a:spcPct val="90000"/>
              </a:lnSpc>
            </a:pPr>
            <a:r>
              <a:rPr lang="en-US" dirty="0"/>
              <a:t>Our measures are “invariant” even if different tests are used.</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Properties of an Ideal </a:t>
            </a:r>
            <a:r>
              <a:rPr lang="en-US" dirty="0" smtClean="0"/>
              <a:t>Approach</a:t>
            </a:r>
            <a:endParaRPr lang="en-AU" dirty="0"/>
          </a:p>
        </p:txBody>
      </p:sp>
      <p:sp>
        <p:nvSpPr>
          <p:cNvPr id="12291" name="Rectangle 3"/>
          <p:cNvSpPr>
            <a:spLocks noGrp="1" noChangeArrowheads="1"/>
          </p:cNvSpPr>
          <p:nvPr>
            <p:ph type="body" idx="1"/>
          </p:nvPr>
        </p:nvSpPr>
        <p:spPr>
          <a:xfrm>
            <a:off x="1062038" y="1766888"/>
            <a:ext cx="7769225" cy="1890712"/>
          </a:xfrm>
        </p:spPr>
        <p:txBody>
          <a:bodyPr/>
          <a:lstStyle/>
          <a:p>
            <a:r>
              <a:rPr lang="en-US"/>
              <a:t>Scores we obtained are meaningful.</a:t>
            </a:r>
          </a:p>
          <a:p>
            <a:pPr lvl="1"/>
            <a:endParaRPr lang="en-AU"/>
          </a:p>
        </p:txBody>
      </p:sp>
      <p:sp>
        <p:nvSpPr>
          <p:cNvPr id="12292" name="Line 4"/>
          <p:cNvSpPr>
            <a:spLocks noChangeShapeType="1"/>
          </p:cNvSpPr>
          <p:nvPr/>
        </p:nvSpPr>
        <p:spPr bwMode="auto">
          <a:xfrm>
            <a:off x="1905000" y="2819400"/>
            <a:ext cx="5867400" cy="0"/>
          </a:xfrm>
          <a:prstGeom prst="line">
            <a:avLst/>
          </a:prstGeom>
          <a:noFill/>
          <a:ln w="9525">
            <a:solidFill>
              <a:schemeClr val="tx1"/>
            </a:solidFill>
            <a:round/>
            <a:headEnd type="none" w="sm" len="sm"/>
            <a:tailEnd type="none" w="lg" len="lg"/>
          </a:ln>
          <a:effectLst/>
        </p:spPr>
        <p:txBody>
          <a:bodyPr wrap="none"/>
          <a:lstStyle/>
          <a:p>
            <a:endParaRPr lang="en-US"/>
          </a:p>
        </p:txBody>
      </p:sp>
      <p:sp>
        <p:nvSpPr>
          <p:cNvPr id="12293" name="Line 5"/>
          <p:cNvSpPr>
            <a:spLocks noChangeShapeType="1"/>
          </p:cNvSpPr>
          <p:nvPr/>
        </p:nvSpPr>
        <p:spPr bwMode="auto">
          <a:xfrm>
            <a:off x="3200400" y="2678113"/>
            <a:ext cx="0" cy="304800"/>
          </a:xfrm>
          <a:prstGeom prst="line">
            <a:avLst/>
          </a:prstGeom>
          <a:noFill/>
          <a:ln w="9525">
            <a:solidFill>
              <a:schemeClr val="tx1"/>
            </a:solidFill>
            <a:round/>
            <a:headEnd type="none" w="sm" len="sm"/>
            <a:tailEnd type="none" w="lg" len="lg"/>
          </a:ln>
          <a:effectLst/>
        </p:spPr>
        <p:txBody>
          <a:bodyPr wrap="none"/>
          <a:lstStyle/>
          <a:p>
            <a:endParaRPr lang="en-US"/>
          </a:p>
        </p:txBody>
      </p:sp>
      <p:sp>
        <p:nvSpPr>
          <p:cNvPr id="12294" name="Line 6"/>
          <p:cNvSpPr>
            <a:spLocks noChangeShapeType="1"/>
          </p:cNvSpPr>
          <p:nvPr/>
        </p:nvSpPr>
        <p:spPr bwMode="auto">
          <a:xfrm>
            <a:off x="4343400" y="2667000"/>
            <a:ext cx="0" cy="304800"/>
          </a:xfrm>
          <a:prstGeom prst="line">
            <a:avLst/>
          </a:prstGeom>
          <a:noFill/>
          <a:ln w="9525">
            <a:solidFill>
              <a:schemeClr val="tx1"/>
            </a:solidFill>
            <a:round/>
            <a:headEnd type="none" w="sm" len="sm"/>
            <a:tailEnd type="none" w="lg" len="lg"/>
          </a:ln>
          <a:effectLst/>
        </p:spPr>
        <p:txBody>
          <a:bodyPr wrap="none"/>
          <a:lstStyle/>
          <a:p>
            <a:endParaRPr lang="en-US"/>
          </a:p>
        </p:txBody>
      </p:sp>
      <p:sp>
        <p:nvSpPr>
          <p:cNvPr id="12295" name="Line 7"/>
          <p:cNvSpPr>
            <a:spLocks noChangeShapeType="1"/>
          </p:cNvSpPr>
          <p:nvPr/>
        </p:nvSpPr>
        <p:spPr bwMode="auto">
          <a:xfrm>
            <a:off x="6781800" y="2667000"/>
            <a:ext cx="0" cy="304800"/>
          </a:xfrm>
          <a:prstGeom prst="line">
            <a:avLst/>
          </a:prstGeom>
          <a:noFill/>
          <a:ln w="9525">
            <a:solidFill>
              <a:schemeClr val="tx1"/>
            </a:solidFill>
            <a:round/>
            <a:headEnd type="none" w="sm" len="sm"/>
            <a:tailEnd type="none" w="lg" len="lg"/>
          </a:ln>
          <a:effectLst/>
        </p:spPr>
        <p:txBody>
          <a:bodyPr wrap="none"/>
          <a:lstStyle/>
          <a:p>
            <a:endParaRPr lang="en-US"/>
          </a:p>
        </p:txBody>
      </p:sp>
      <p:sp>
        <p:nvSpPr>
          <p:cNvPr id="12296" name="Text Box 8"/>
          <p:cNvSpPr txBox="1">
            <a:spLocks noChangeArrowheads="1"/>
          </p:cNvSpPr>
          <p:nvPr/>
        </p:nvSpPr>
        <p:spPr bwMode="auto">
          <a:xfrm>
            <a:off x="2895600" y="3048000"/>
            <a:ext cx="762000" cy="457200"/>
          </a:xfrm>
          <a:prstGeom prst="rect">
            <a:avLst/>
          </a:prstGeom>
          <a:noFill/>
          <a:ln w="9525">
            <a:noFill/>
            <a:miter lim="800000"/>
            <a:headEnd type="none" w="sm" len="sm"/>
            <a:tailEnd type="none" w="lg" len="lg"/>
          </a:ln>
          <a:effectLst/>
        </p:spPr>
        <p:txBody>
          <a:bodyPr>
            <a:spAutoFit/>
          </a:bodyPr>
          <a:lstStyle/>
          <a:p>
            <a:pPr algn="ctr">
              <a:spcBef>
                <a:spcPct val="50000"/>
              </a:spcBef>
            </a:pPr>
            <a:r>
              <a:rPr lang="en-US" sz="2400" b="1">
                <a:latin typeface="Times New Roman" pitchFamily="18" charset="0"/>
              </a:rPr>
              <a:t>Ann</a:t>
            </a:r>
            <a:endParaRPr lang="en-AU" sz="2400" b="1">
              <a:latin typeface="Times New Roman" pitchFamily="18" charset="0"/>
            </a:endParaRPr>
          </a:p>
        </p:txBody>
      </p:sp>
      <p:sp>
        <p:nvSpPr>
          <p:cNvPr id="12297" name="Text Box 9"/>
          <p:cNvSpPr txBox="1">
            <a:spLocks noChangeArrowheads="1"/>
          </p:cNvSpPr>
          <p:nvPr/>
        </p:nvSpPr>
        <p:spPr bwMode="auto">
          <a:xfrm>
            <a:off x="3857625" y="3054350"/>
            <a:ext cx="1066800" cy="457200"/>
          </a:xfrm>
          <a:prstGeom prst="rect">
            <a:avLst/>
          </a:prstGeom>
          <a:noFill/>
          <a:ln w="9525">
            <a:noFill/>
            <a:miter lim="800000"/>
            <a:headEnd type="none" w="sm" len="sm"/>
            <a:tailEnd type="none" w="lg" len="lg"/>
          </a:ln>
          <a:effectLst/>
        </p:spPr>
        <p:txBody>
          <a:bodyPr>
            <a:spAutoFit/>
          </a:bodyPr>
          <a:lstStyle/>
          <a:p>
            <a:pPr algn="ctr">
              <a:spcBef>
                <a:spcPct val="50000"/>
              </a:spcBef>
            </a:pPr>
            <a:r>
              <a:rPr lang="en-US" sz="2400" b="1">
                <a:latin typeface="Times New Roman" pitchFamily="18" charset="0"/>
              </a:rPr>
              <a:t>Bill</a:t>
            </a:r>
            <a:endParaRPr lang="en-AU" sz="2400" b="1">
              <a:latin typeface="Times New Roman" pitchFamily="18" charset="0"/>
            </a:endParaRPr>
          </a:p>
        </p:txBody>
      </p:sp>
      <p:sp>
        <p:nvSpPr>
          <p:cNvPr id="12298" name="Text Box 10"/>
          <p:cNvSpPr txBox="1">
            <a:spLocks noChangeArrowheads="1"/>
          </p:cNvSpPr>
          <p:nvPr/>
        </p:nvSpPr>
        <p:spPr bwMode="auto">
          <a:xfrm>
            <a:off x="6324600" y="2978150"/>
            <a:ext cx="914400" cy="457200"/>
          </a:xfrm>
          <a:prstGeom prst="rect">
            <a:avLst/>
          </a:prstGeom>
          <a:noFill/>
          <a:ln w="9525">
            <a:noFill/>
            <a:miter lim="800000"/>
            <a:headEnd type="none" w="sm" len="sm"/>
            <a:tailEnd type="none" w="lg" len="lg"/>
          </a:ln>
          <a:effectLst/>
        </p:spPr>
        <p:txBody>
          <a:bodyPr>
            <a:spAutoFit/>
          </a:bodyPr>
          <a:lstStyle/>
          <a:p>
            <a:pPr algn="ctr">
              <a:spcBef>
                <a:spcPct val="50000"/>
              </a:spcBef>
            </a:pPr>
            <a:r>
              <a:rPr lang="en-US" sz="2400" b="1">
                <a:latin typeface="Times New Roman" pitchFamily="18" charset="0"/>
              </a:rPr>
              <a:t>Cath</a:t>
            </a:r>
            <a:endParaRPr lang="en-AU" sz="2400" b="1">
              <a:latin typeface="Times New Roman" pitchFamily="18" charset="0"/>
            </a:endParaRPr>
          </a:p>
        </p:txBody>
      </p:sp>
      <p:sp>
        <p:nvSpPr>
          <p:cNvPr id="12299" name="Rectangle 11"/>
          <p:cNvSpPr>
            <a:spLocks noChangeArrowheads="1"/>
          </p:cNvSpPr>
          <p:nvPr/>
        </p:nvSpPr>
        <p:spPr bwMode="auto">
          <a:xfrm>
            <a:off x="1143000" y="3886200"/>
            <a:ext cx="7543800" cy="2590800"/>
          </a:xfrm>
          <a:prstGeom prst="rect">
            <a:avLst/>
          </a:prstGeom>
          <a:noFill/>
          <a:ln w="9525">
            <a:noFill/>
            <a:miter lim="800000"/>
            <a:headEnd/>
            <a:tailEnd/>
          </a:ln>
          <a:effectLst/>
        </p:spPr>
        <p:txBody>
          <a:bodyPr/>
          <a:lstStyle/>
          <a:p>
            <a:pPr marL="342900" lvl="1" indent="-342900">
              <a:spcBef>
                <a:spcPct val="20000"/>
              </a:spcBef>
              <a:buClr>
                <a:schemeClr val="tx2"/>
              </a:buClr>
              <a:buSzPct val="70000"/>
              <a:buFont typeface="Wingdings" pitchFamily="2" charset="2"/>
              <a:buChar char="l"/>
            </a:pPr>
            <a:r>
              <a:rPr lang="en-US" sz="3000" dirty="0"/>
              <a:t>What can each of these students do?</a:t>
            </a:r>
          </a:p>
          <a:p>
            <a:pPr marL="342900" indent="-342900">
              <a:spcBef>
                <a:spcPct val="20000"/>
              </a:spcBef>
              <a:buClr>
                <a:schemeClr val="tx2"/>
              </a:buClr>
              <a:buSzPct val="70000"/>
              <a:buFont typeface="Wingdings" pitchFamily="2" charset="2"/>
              <a:buChar char="l"/>
            </a:pPr>
            <a:r>
              <a:rPr lang="en-US" sz="3000" dirty="0"/>
              <a:t>Scores are independent of the sample of items used</a:t>
            </a:r>
          </a:p>
          <a:p>
            <a:pPr marL="692150" lvl="1" indent="-347663">
              <a:spcBef>
                <a:spcPct val="20000"/>
              </a:spcBef>
              <a:buClr>
                <a:schemeClr val="accent2"/>
              </a:buClr>
              <a:buSzPct val="70000"/>
              <a:buFont typeface="Wingdings" pitchFamily="2" charset="2"/>
              <a:buChar char="l"/>
            </a:pPr>
            <a:r>
              <a:rPr lang="en-US" sz="2600" dirty="0"/>
              <a:t>If a different set of items are used, we will get the same results.</a:t>
            </a:r>
            <a:endParaRPr lang="en-AU" sz="3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229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2294"/>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22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295"/>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229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229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2299">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2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P spid="12292" grpId="0" animBg="1"/>
      <p:bldP spid="12293" grpId="0" animBg="1"/>
      <p:bldP spid="12294" grpId="0" animBg="1"/>
      <p:bldP spid="12295" grpId="0" animBg="1"/>
      <p:bldP spid="12296" grpId="0" autoUpdateAnimBg="0"/>
      <p:bldP spid="12297" grpId="0" autoUpdateAnimBg="0"/>
      <p:bldP spid="12298" grpId="0" autoUpdateAnimBg="0"/>
      <p:bldP spid="12299"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Using Raw </a:t>
            </a:r>
            <a:r>
              <a:rPr lang="en-US" dirty="0" smtClean="0"/>
              <a:t>Scores?</a:t>
            </a:r>
            <a:endParaRPr lang="en-AU" dirty="0"/>
          </a:p>
        </p:txBody>
      </p:sp>
      <p:sp>
        <p:nvSpPr>
          <p:cNvPr id="14339" name="Rectangle 3"/>
          <p:cNvSpPr>
            <a:spLocks noGrp="1" noChangeArrowheads="1"/>
          </p:cNvSpPr>
          <p:nvPr>
            <p:ph type="body" idx="1"/>
          </p:nvPr>
        </p:nvSpPr>
        <p:spPr/>
        <p:txBody>
          <a:bodyPr/>
          <a:lstStyle/>
          <a:p>
            <a:r>
              <a:rPr lang="en-US" dirty="0"/>
              <a:t>Can raw scores provide the properties of an ideal measurement?</a:t>
            </a:r>
          </a:p>
          <a:p>
            <a:r>
              <a:rPr lang="en-US" dirty="0"/>
              <a:t>Distances between differences in scores are not easily interpretable.</a:t>
            </a:r>
          </a:p>
          <a:p>
            <a:r>
              <a:rPr lang="en-US" dirty="0"/>
              <a:t>Difficult to link item scores to person scores.</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solidFill>
                  <a:schemeClr val="tx1"/>
                </a:solidFill>
              </a:rPr>
              <a:t>The PISA reading literacy assessment is built on three major task characteristics to ensure a broad coverage of the </a:t>
            </a:r>
            <a:r>
              <a:rPr lang="en-AU" sz="2400" dirty="0" smtClean="0">
                <a:solidFill>
                  <a:schemeClr val="tx1"/>
                </a:solidFill>
              </a:rPr>
              <a:t>domain:</a:t>
            </a:r>
          </a:p>
          <a:p>
            <a:r>
              <a:rPr lang="en-US" sz="2400" i="1" dirty="0" smtClean="0">
                <a:solidFill>
                  <a:schemeClr val="tx1"/>
                </a:solidFill>
              </a:rPr>
              <a:t>situation</a:t>
            </a:r>
            <a:r>
              <a:rPr lang="en-US" sz="2400" dirty="0" smtClean="0">
                <a:solidFill>
                  <a:schemeClr val="tx1"/>
                </a:solidFill>
              </a:rPr>
              <a:t>, which refers to the range of broad contexts or purposes for which reading takes place;</a:t>
            </a:r>
          </a:p>
          <a:p>
            <a:r>
              <a:rPr lang="en-US" sz="2400" i="1" dirty="0" smtClean="0">
                <a:solidFill>
                  <a:schemeClr val="tx1"/>
                </a:solidFill>
              </a:rPr>
              <a:t>text</a:t>
            </a:r>
            <a:r>
              <a:rPr lang="en-US" sz="2400" dirty="0" smtClean="0">
                <a:solidFill>
                  <a:schemeClr val="tx1"/>
                </a:solidFill>
              </a:rPr>
              <a:t>, which refers to the range of material that is read; and</a:t>
            </a:r>
          </a:p>
          <a:p>
            <a:r>
              <a:rPr lang="en-US" sz="2400" i="1" dirty="0" smtClean="0">
                <a:solidFill>
                  <a:schemeClr val="tx1"/>
                </a:solidFill>
              </a:rPr>
              <a:t>aspect</a:t>
            </a:r>
            <a:r>
              <a:rPr lang="en-US" sz="2400" dirty="0" smtClean="0">
                <a:solidFill>
                  <a:schemeClr val="tx1"/>
                </a:solidFill>
              </a:rPr>
              <a:t>, which refers to the cognitive approach that determines how readers engage with a text</a:t>
            </a:r>
            <a:r>
              <a:rPr lang="en-US" sz="2400" i="1" dirty="0" smtClean="0">
                <a:solidFill>
                  <a:schemeClr val="tx1"/>
                </a:solidFill>
              </a:rPr>
              <a:t>.</a:t>
            </a:r>
            <a:endParaRPr lang="en-AU" sz="2400" dirty="0" smtClean="0">
              <a:solidFill>
                <a:schemeClr val="tx1"/>
              </a:solidFill>
            </a:endParaRPr>
          </a:p>
        </p:txBody>
      </p:sp>
      <p:sp>
        <p:nvSpPr>
          <p:cNvPr id="5" name="Title 1"/>
          <p:cNvSpPr txBox="1">
            <a:spLocks/>
          </p:cNvSpPr>
          <p:nvPr/>
        </p:nvSpPr>
        <p:spPr bwMode="auto">
          <a:xfrm>
            <a:off x="49530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Reading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Equating raw scores - 2</a:t>
            </a:r>
          </a:p>
        </p:txBody>
      </p:sp>
      <p:sp>
        <p:nvSpPr>
          <p:cNvPr id="16387" name="Line 3"/>
          <p:cNvSpPr>
            <a:spLocks noChangeShapeType="1"/>
          </p:cNvSpPr>
          <p:nvPr/>
        </p:nvSpPr>
        <p:spPr bwMode="auto">
          <a:xfrm>
            <a:off x="1600200" y="5867400"/>
            <a:ext cx="5029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388" name="Line 4"/>
          <p:cNvSpPr>
            <a:spLocks noChangeShapeType="1"/>
          </p:cNvSpPr>
          <p:nvPr/>
        </p:nvSpPr>
        <p:spPr bwMode="auto">
          <a:xfrm flipV="1">
            <a:off x="1600200" y="1752600"/>
            <a:ext cx="0" cy="411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389" name="Text Box 5"/>
          <p:cNvSpPr txBox="1">
            <a:spLocks noChangeArrowheads="1"/>
          </p:cNvSpPr>
          <p:nvPr/>
        </p:nvSpPr>
        <p:spPr bwMode="auto">
          <a:xfrm>
            <a:off x="1524000" y="5943600"/>
            <a:ext cx="5334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0</a:t>
            </a:r>
          </a:p>
        </p:txBody>
      </p:sp>
      <p:sp>
        <p:nvSpPr>
          <p:cNvPr id="16390" name="Text Box 6"/>
          <p:cNvSpPr txBox="1">
            <a:spLocks noChangeArrowheads="1"/>
          </p:cNvSpPr>
          <p:nvPr/>
        </p:nvSpPr>
        <p:spPr bwMode="auto">
          <a:xfrm>
            <a:off x="5715000" y="5919788"/>
            <a:ext cx="9144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100%</a:t>
            </a:r>
          </a:p>
        </p:txBody>
      </p:sp>
      <p:sp>
        <p:nvSpPr>
          <p:cNvPr id="16391" name="Text Box 7"/>
          <p:cNvSpPr txBox="1">
            <a:spLocks noChangeArrowheads="1"/>
          </p:cNvSpPr>
          <p:nvPr/>
        </p:nvSpPr>
        <p:spPr bwMode="auto">
          <a:xfrm>
            <a:off x="2590800" y="6019800"/>
            <a:ext cx="3962400" cy="457200"/>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Score on the easy test</a:t>
            </a:r>
          </a:p>
        </p:txBody>
      </p:sp>
      <p:sp>
        <p:nvSpPr>
          <p:cNvPr id="16392" name="Text Box 8"/>
          <p:cNvSpPr txBox="1">
            <a:spLocks noChangeArrowheads="1"/>
          </p:cNvSpPr>
          <p:nvPr/>
        </p:nvSpPr>
        <p:spPr bwMode="auto">
          <a:xfrm rot="-10800000">
            <a:off x="838200" y="2209800"/>
            <a:ext cx="549275" cy="3133725"/>
          </a:xfrm>
          <a:prstGeom prst="rect">
            <a:avLst/>
          </a:prstGeom>
          <a:noFill/>
          <a:ln w="9525">
            <a:noFill/>
            <a:miter lim="800000"/>
            <a:headEnd/>
            <a:tailEnd/>
          </a:ln>
          <a:effectLst/>
        </p:spPr>
        <p:txBody>
          <a:bodyPr vert="eaVert" anchor="b" anchorCtr="1">
            <a:spAutoFit/>
          </a:bodyPr>
          <a:lstStyle/>
          <a:p>
            <a:pPr eaLnBrk="0" hangingPunct="0">
              <a:spcBef>
                <a:spcPct val="50000"/>
              </a:spcBef>
            </a:pPr>
            <a:r>
              <a:rPr lang="en-US" sz="2400" b="1">
                <a:latin typeface="Times New Roman" pitchFamily="18" charset="0"/>
              </a:rPr>
              <a:t>Score on the hard test</a:t>
            </a:r>
          </a:p>
        </p:txBody>
      </p:sp>
      <p:sp>
        <p:nvSpPr>
          <p:cNvPr id="16393" name="Text Box 9"/>
          <p:cNvSpPr txBox="1">
            <a:spLocks noChangeArrowheads="1"/>
          </p:cNvSpPr>
          <p:nvPr/>
        </p:nvSpPr>
        <p:spPr bwMode="auto">
          <a:xfrm>
            <a:off x="609600" y="1524000"/>
            <a:ext cx="9144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100%</a:t>
            </a:r>
          </a:p>
        </p:txBody>
      </p:sp>
      <p:sp>
        <p:nvSpPr>
          <p:cNvPr id="16394" name="Text Box 10"/>
          <p:cNvSpPr txBox="1">
            <a:spLocks noChangeArrowheads="1"/>
          </p:cNvSpPr>
          <p:nvPr/>
        </p:nvSpPr>
        <p:spPr bwMode="auto">
          <a:xfrm>
            <a:off x="1160463" y="1843088"/>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A</a:t>
            </a:r>
          </a:p>
        </p:txBody>
      </p:sp>
      <p:sp>
        <p:nvSpPr>
          <p:cNvPr id="16395" name="Text Box 11"/>
          <p:cNvSpPr txBox="1">
            <a:spLocks noChangeArrowheads="1"/>
          </p:cNvSpPr>
          <p:nvPr/>
        </p:nvSpPr>
        <p:spPr bwMode="auto">
          <a:xfrm>
            <a:off x="5791200" y="5638800"/>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A</a:t>
            </a:r>
          </a:p>
        </p:txBody>
      </p:sp>
      <p:sp>
        <p:nvSpPr>
          <p:cNvPr id="16396" name="Text Box 12"/>
          <p:cNvSpPr txBox="1">
            <a:spLocks noChangeArrowheads="1"/>
          </p:cNvSpPr>
          <p:nvPr/>
        </p:nvSpPr>
        <p:spPr bwMode="auto">
          <a:xfrm>
            <a:off x="5791200" y="1843088"/>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A</a:t>
            </a:r>
          </a:p>
        </p:txBody>
      </p:sp>
      <p:sp>
        <p:nvSpPr>
          <p:cNvPr id="16397" name="Text Box 13"/>
          <p:cNvSpPr txBox="1">
            <a:spLocks noChangeArrowheads="1"/>
          </p:cNvSpPr>
          <p:nvPr/>
        </p:nvSpPr>
        <p:spPr bwMode="auto">
          <a:xfrm>
            <a:off x="1401763" y="5638800"/>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B</a:t>
            </a:r>
          </a:p>
        </p:txBody>
      </p:sp>
      <p:sp>
        <p:nvSpPr>
          <p:cNvPr id="16398" name="Text Box 14"/>
          <p:cNvSpPr txBox="1">
            <a:spLocks noChangeArrowheads="1"/>
          </p:cNvSpPr>
          <p:nvPr/>
        </p:nvSpPr>
        <p:spPr bwMode="auto">
          <a:xfrm>
            <a:off x="1166813" y="5373688"/>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B</a:t>
            </a:r>
          </a:p>
        </p:txBody>
      </p:sp>
      <p:sp>
        <p:nvSpPr>
          <p:cNvPr id="16399" name="Text Box 15"/>
          <p:cNvSpPr txBox="1">
            <a:spLocks noChangeArrowheads="1"/>
          </p:cNvSpPr>
          <p:nvPr/>
        </p:nvSpPr>
        <p:spPr bwMode="auto">
          <a:xfrm>
            <a:off x="1408113" y="5386388"/>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B</a:t>
            </a:r>
          </a:p>
        </p:txBody>
      </p:sp>
      <p:sp>
        <p:nvSpPr>
          <p:cNvPr id="16400" name="Text Box 16"/>
          <p:cNvSpPr txBox="1">
            <a:spLocks noChangeArrowheads="1"/>
          </p:cNvSpPr>
          <p:nvPr/>
        </p:nvSpPr>
        <p:spPr bwMode="auto">
          <a:xfrm>
            <a:off x="4495800" y="5638800"/>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C</a:t>
            </a:r>
          </a:p>
        </p:txBody>
      </p:sp>
      <p:sp>
        <p:nvSpPr>
          <p:cNvPr id="16401" name="Text Box 17"/>
          <p:cNvSpPr txBox="1">
            <a:spLocks noChangeArrowheads="1"/>
          </p:cNvSpPr>
          <p:nvPr/>
        </p:nvSpPr>
        <p:spPr bwMode="auto">
          <a:xfrm>
            <a:off x="1155700" y="4437063"/>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C</a:t>
            </a:r>
          </a:p>
        </p:txBody>
      </p:sp>
      <p:sp>
        <p:nvSpPr>
          <p:cNvPr id="16402" name="Text Box 18"/>
          <p:cNvSpPr txBox="1">
            <a:spLocks noChangeArrowheads="1"/>
          </p:cNvSpPr>
          <p:nvPr/>
        </p:nvSpPr>
        <p:spPr bwMode="auto">
          <a:xfrm>
            <a:off x="4495800" y="4437063"/>
            <a:ext cx="9144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C</a:t>
            </a:r>
          </a:p>
        </p:txBody>
      </p:sp>
      <p:sp>
        <p:nvSpPr>
          <p:cNvPr id="16403" name="Freeform 19"/>
          <p:cNvSpPr>
            <a:spLocks/>
          </p:cNvSpPr>
          <p:nvPr/>
        </p:nvSpPr>
        <p:spPr bwMode="auto">
          <a:xfrm>
            <a:off x="1905000" y="2057400"/>
            <a:ext cx="4343400" cy="3581400"/>
          </a:xfrm>
          <a:custGeom>
            <a:avLst/>
            <a:gdLst/>
            <a:ahLst/>
            <a:cxnLst>
              <a:cxn ang="0">
                <a:pos x="0" y="2256"/>
              </a:cxn>
              <a:cxn ang="0">
                <a:pos x="384" y="2208"/>
              </a:cxn>
              <a:cxn ang="0">
                <a:pos x="864" y="2112"/>
              </a:cxn>
              <a:cxn ang="0">
                <a:pos x="1440" y="1920"/>
              </a:cxn>
              <a:cxn ang="0">
                <a:pos x="1920" y="1632"/>
              </a:cxn>
              <a:cxn ang="0">
                <a:pos x="2400" y="1056"/>
              </a:cxn>
              <a:cxn ang="0">
                <a:pos x="2640" y="576"/>
              </a:cxn>
              <a:cxn ang="0">
                <a:pos x="2736" y="0"/>
              </a:cxn>
            </a:cxnLst>
            <a:rect l="0" t="0" r="r" b="b"/>
            <a:pathLst>
              <a:path w="2736" h="2256">
                <a:moveTo>
                  <a:pt x="0" y="2256"/>
                </a:moveTo>
                <a:cubicBezTo>
                  <a:pt x="120" y="2244"/>
                  <a:pt x="240" y="2232"/>
                  <a:pt x="384" y="2208"/>
                </a:cubicBezTo>
                <a:cubicBezTo>
                  <a:pt x="528" y="2184"/>
                  <a:pt x="688" y="2160"/>
                  <a:pt x="864" y="2112"/>
                </a:cubicBezTo>
                <a:cubicBezTo>
                  <a:pt x="1040" y="2064"/>
                  <a:pt x="1264" y="2000"/>
                  <a:pt x="1440" y="1920"/>
                </a:cubicBezTo>
                <a:cubicBezTo>
                  <a:pt x="1616" y="1840"/>
                  <a:pt x="1760" y="1776"/>
                  <a:pt x="1920" y="1632"/>
                </a:cubicBezTo>
                <a:cubicBezTo>
                  <a:pt x="2080" y="1488"/>
                  <a:pt x="2280" y="1232"/>
                  <a:pt x="2400" y="1056"/>
                </a:cubicBezTo>
                <a:cubicBezTo>
                  <a:pt x="2520" y="880"/>
                  <a:pt x="2584" y="752"/>
                  <a:pt x="2640" y="576"/>
                </a:cubicBezTo>
                <a:cubicBezTo>
                  <a:pt x="2696" y="400"/>
                  <a:pt x="2716" y="200"/>
                  <a:pt x="2736" y="0"/>
                </a:cubicBezTo>
              </a:path>
            </a:pathLst>
          </a:custGeom>
          <a:noFill/>
          <a:ln w="38100" cap="flat">
            <a:solidFill>
              <a:srgbClr val="FF6600"/>
            </a:solidFill>
            <a:prstDash val="sysDot"/>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0-#ppt_w/2"/>
                                          </p:val>
                                        </p:tav>
                                        <p:tav tm="100000">
                                          <p:val>
                                            <p:strVal val="#ppt_x"/>
                                          </p:val>
                                        </p:tav>
                                      </p:tavLst>
                                    </p:anim>
                                    <p:anim calcmode="lin" valueType="num">
                                      <p:cBhvr additive="base">
                                        <p:cTn id="14"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500" fill="hold"/>
                                        <p:tgtEl>
                                          <p:spTgt spid="16391"/>
                                        </p:tgtEl>
                                        <p:attrNameLst>
                                          <p:attrName>ppt_x</p:attrName>
                                        </p:attrNameLst>
                                      </p:cBhvr>
                                      <p:tavLst>
                                        <p:tav tm="0">
                                          <p:val>
                                            <p:strVal val="0-#ppt_w/2"/>
                                          </p:val>
                                        </p:tav>
                                        <p:tav tm="100000">
                                          <p:val>
                                            <p:strVal val="#ppt_x"/>
                                          </p:val>
                                        </p:tav>
                                      </p:tavLst>
                                    </p:anim>
                                    <p:anim calcmode="lin" valueType="num">
                                      <p:cBhvr additive="base">
                                        <p:cTn id="20"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gtEl>
                                        <p:attrNameLst>
                                          <p:attrName>style.visibility</p:attrName>
                                        </p:attrNameLst>
                                      </p:cBhvr>
                                      <p:to>
                                        <p:strVal val="visible"/>
                                      </p:to>
                                    </p:set>
                                    <p:anim calcmode="lin" valueType="num">
                                      <p:cBhvr additive="base">
                                        <p:cTn id="25" dur="500" fill="hold"/>
                                        <p:tgtEl>
                                          <p:spTgt spid="16389"/>
                                        </p:tgtEl>
                                        <p:attrNameLst>
                                          <p:attrName>ppt_x</p:attrName>
                                        </p:attrNameLst>
                                      </p:cBhvr>
                                      <p:tavLst>
                                        <p:tav tm="0">
                                          <p:val>
                                            <p:strVal val="0-#ppt_w/2"/>
                                          </p:val>
                                        </p:tav>
                                        <p:tav tm="100000">
                                          <p:val>
                                            <p:strVal val="#ppt_x"/>
                                          </p:val>
                                        </p:tav>
                                      </p:tavLst>
                                    </p:anim>
                                    <p:anim calcmode="lin" valueType="num">
                                      <p:cBhvr additive="base">
                                        <p:cTn id="26"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90"/>
                                        </p:tgtEl>
                                        <p:attrNameLst>
                                          <p:attrName>style.visibility</p:attrName>
                                        </p:attrNameLst>
                                      </p:cBhvr>
                                      <p:to>
                                        <p:strVal val="visible"/>
                                      </p:to>
                                    </p:set>
                                    <p:anim calcmode="lin" valueType="num">
                                      <p:cBhvr additive="base">
                                        <p:cTn id="31" dur="500" fill="hold"/>
                                        <p:tgtEl>
                                          <p:spTgt spid="16390"/>
                                        </p:tgtEl>
                                        <p:attrNameLst>
                                          <p:attrName>ppt_x</p:attrName>
                                        </p:attrNameLst>
                                      </p:cBhvr>
                                      <p:tavLst>
                                        <p:tav tm="0">
                                          <p:val>
                                            <p:strVal val="0-#ppt_w/2"/>
                                          </p:val>
                                        </p:tav>
                                        <p:tav tm="100000">
                                          <p:val>
                                            <p:strVal val="#ppt_x"/>
                                          </p:val>
                                        </p:tav>
                                      </p:tavLst>
                                    </p:anim>
                                    <p:anim calcmode="lin" valueType="num">
                                      <p:cBhvr additive="base">
                                        <p:cTn id="32"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8"/>
                                        </p:tgtEl>
                                        <p:attrNameLst>
                                          <p:attrName>style.visibility</p:attrName>
                                        </p:attrNameLst>
                                      </p:cBhvr>
                                      <p:to>
                                        <p:strVal val="visible"/>
                                      </p:to>
                                    </p:set>
                                    <p:anim calcmode="lin" valueType="num">
                                      <p:cBhvr additive="base">
                                        <p:cTn id="37" dur="500" fill="hold"/>
                                        <p:tgtEl>
                                          <p:spTgt spid="16388"/>
                                        </p:tgtEl>
                                        <p:attrNameLst>
                                          <p:attrName>ppt_x</p:attrName>
                                        </p:attrNameLst>
                                      </p:cBhvr>
                                      <p:tavLst>
                                        <p:tav tm="0">
                                          <p:val>
                                            <p:strVal val="0-#ppt_w/2"/>
                                          </p:val>
                                        </p:tav>
                                        <p:tav tm="100000">
                                          <p:val>
                                            <p:strVal val="#ppt_x"/>
                                          </p:val>
                                        </p:tav>
                                      </p:tavLst>
                                    </p:anim>
                                    <p:anim calcmode="lin" valueType="num">
                                      <p:cBhvr additive="base">
                                        <p:cTn id="3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92"/>
                                        </p:tgtEl>
                                        <p:attrNameLst>
                                          <p:attrName>style.visibility</p:attrName>
                                        </p:attrNameLst>
                                      </p:cBhvr>
                                      <p:to>
                                        <p:strVal val="visible"/>
                                      </p:to>
                                    </p:set>
                                    <p:anim calcmode="lin" valueType="num">
                                      <p:cBhvr additive="base">
                                        <p:cTn id="43" dur="500" fill="hold"/>
                                        <p:tgtEl>
                                          <p:spTgt spid="16392"/>
                                        </p:tgtEl>
                                        <p:attrNameLst>
                                          <p:attrName>ppt_x</p:attrName>
                                        </p:attrNameLst>
                                      </p:cBhvr>
                                      <p:tavLst>
                                        <p:tav tm="0">
                                          <p:val>
                                            <p:strVal val="0-#ppt_w/2"/>
                                          </p:val>
                                        </p:tav>
                                        <p:tav tm="100000">
                                          <p:val>
                                            <p:strVal val="#ppt_x"/>
                                          </p:val>
                                        </p:tav>
                                      </p:tavLst>
                                    </p:anim>
                                    <p:anim calcmode="lin" valueType="num">
                                      <p:cBhvr additive="base">
                                        <p:cTn id="44"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93"/>
                                        </p:tgtEl>
                                        <p:attrNameLst>
                                          <p:attrName>style.visibility</p:attrName>
                                        </p:attrNameLst>
                                      </p:cBhvr>
                                      <p:to>
                                        <p:strVal val="visible"/>
                                      </p:to>
                                    </p:set>
                                    <p:anim calcmode="lin" valueType="num">
                                      <p:cBhvr additive="base">
                                        <p:cTn id="49" dur="500" fill="hold"/>
                                        <p:tgtEl>
                                          <p:spTgt spid="16393"/>
                                        </p:tgtEl>
                                        <p:attrNameLst>
                                          <p:attrName>ppt_x</p:attrName>
                                        </p:attrNameLst>
                                      </p:cBhvr>
                                      <p:tavLst>
                                        <p:tav tm="0">
                                          <p:val>
                                            <p:strVal val="0-#ppt_w/2"/>
                                          </p:val>
                                        </p:tav>
                                        <p:tav tm="100000">
                                          <p:val>
                                            <p:strVal val="#ppt_x"/>
                                          </p:val>
                                        </p:tav>
                                      </p:tavLst>
                                    </p:anim>
                                    <p:anim calcmode="lin" valueType="num">
                                      <p:cBhvr additive="base">
                                        <p:cTn id="50"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395"/>
                                        </p:tgtEl>
                                        <p:attrNameLst>
                                          <p:attrName>style.visibility</p:attrName>
                                        </p:attrNameLst>
                                      </p:cBhvr>
                                      <p:to>
                                        <p:strVal val="visible"/>
                                      </p:to>
                                    </p:set>
                                    <p:anim calcmode="lin" valueType="num">
                                      <p:cBhvr additive="base">
                                        <p:cTn id="55" dur="500" fill="hold"/>
                                        <p:tgtEl>
                                          <p:spTgt spid="16395"/>
                                        </p:tgtEl>
                                        <p:attrNameLst>
                                          <p:attrName>ppt_x</p:attrName>
                                        </p:attrNameLst>
                                      </p:cBhvr>
                                      <p:tavLst>
                                        <p:tav tm="0">
                                          <p:val>
                                            <p:strVal val="0-#ppt_w/2"/>
                                          </p:val>
                                        </p:tav>
                                        <p:tav tm="100000">
                                          <p:val>
                                            <p:strVal val="#ppt_x"/>
                                          </p:val>
                                        </p:tav>
                                      </p:tavLst>
                                    </p:anim>
                                    <p:anim calcmode="lin" valueType="num">
                                      <p:cBhvr additive="base">
                                        <p:cTn id="56"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394"/>
                                        </p:tgtEl>
                                        <p:attrNameLst>
                                          <p:attrName>style.visibility</p:attrName>
                                        </p:attrNameLst>
                                      </p:cBhvr>
                                      <p:to>
                                        <p:strVal val="visible"/>
                                      </p:to>
                                    </p:set>
                                    <p:anim calcmode="lin" valueType="num">
                                      <p:cBhvr additive="base">
                                        <p:cTn id="61" dur="500" fill="hold"/>
                                        <p:tgtEl>
                                          <p:spTgt spid="16394"/>
                                        </p:tgtEl>
                                        <p:attrNameLst>
                                          <p:attrName>ppt_x</p:attrName>
                                        </p:attrNameLst>
                                      </p:cBhvr>
                                      <p:tavLst>
                                        <p:tav tm="0">
                                          <p:val>
                                            <p:strVal val="0-#ppt_w/2"/>
                                          </p:val>
                                        </p:tav>
                                        <p:tav tm="100000">
                                          <p:val>
                                            <p:strVal val="#ppt_x"/>
                                          </p:val>
                                        </p:tav>
                                      </p:tavLst>
                                    </p:anim>
                                    <p:anim calcmode="lin" valueType="num">
                                      <p:cBhvr additive="base">
                                        <p:cTn id="62"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6397"/>
                                        </p:tgtEl>
                                        <p:attrNameLst>
                                          <p:attrName>style.visibility</p:attrName>
                                        </p:attrNameLst>
                                      </p:cBhvr>
                                      <p:to>
                                        <p:strVal val="visible"/>
                                      </p:to>
                                    </p:set>
                                    <p:anim calcmode="lin" valueType="num">
                                      <p:cBhvr additive="base">
                                        <p:cTn id="67" dur="500" fill="hold"/>
                                        <p:tgtEl>
                                          <p:spTgt spid="16397"/>
                                        </p:tgtEl>
                                        <p:attrNameLst>
                                          <p:attrName>ppt_x</p:attrName>
                                        </p:attrNameLst>
                                      </p:cBhvr>
                                      <p:tavLst>
                                        <p:tav tm="0">
                                          <p:val>
                                            <p:strVal val="0-#ppt_w/2"/>
                                          </p:val>
                                        </p:tav>
                                        <p:tav tm="100000">
                                          <p:val>
                                            <p:strVal val="#ppt_x"/>
                                          </p:val>
                                        </p:tav>
                                      </p:tavLst>
                                    </p:anim>
                                    <p:anim calcmode="lin" valueType="num">
                                      <p:cBhvr additive="base">
                                        <p:cTn id="68" dur="500" fill="hold"/>
                                        <p:tgtEl>
                                          <p:spTgt spid="1639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398"/>
                                        </p:tgtEl>
                                        <p:attrNameLst>
                                          <p:attrName>style.visibility</p:attrName>
                                        </p:attrNameLst>
                                      </p:cBhvr>
                                      <p:to>
                                        <p:strVal val="visible"/>
                                      </p:to>
                                    </p:set>
                                    <p:anim calcmode="lin" valueType="num">
                                      <p:cBhvr additive="base">
                                        <p:cTn id="73" dur="500" fill="hold"/>
                                        <p:tgtEl>
                                          <p:spTgt spid="16398"/>
                                        </p:tgtEl>
                                        <p:attrNameLst>
                                          <p:attrName>ppt_x</p:attrName>
                                        </p:attrNameLst>
                                      </p:cBhvr>
                                      <p:tavLst>
                                        <p:tav tm="0">
                                          <p:val>
                                            <p:strVal val="0-#ppt_w/2"/>
                                          </p:val>
                                        </p:tav>
                                        <p:tav tm="100000">
                                          <p:val>
                                            <p:strVal val="#ppt_x"/>
                                          </p:val>
                                        </p:tav>
                                      </p:tavLst>
                                    </p:anim>
                                    <p:anim calcmode="lin" valueType="num">
                                      <p:cBhvr additive="base">
                                        <p:cTn id="74" dur="500" fill="hold"/>
                                        <p:tgtEl>
                                          <p:spTgt spid="1639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6400"/>
                                        </p:tgtEl>
                                        <p:attrNameLst>
                                          <p:attrName>style.visibility</p:attrName>
                                        </p:attrNameLst>
                                      </p:cBhvr>
                                      <p:to>
                                        <p:strVal val="visible"/>
                                      </p:to>
                                    </p:set>
                                    <p:anim calcmode="lin" valueType="num">
                                      <p:cBhvr additive="base">
                                        <p:cTn id="79" dur="500" fill="hold"/>
                                        <p:tgtEl>
                                          <p:spTgt spid="16400"/>
                                        </p:tgtEl>
                                        <p:attrNameLst>
                                          <p:attrName>ppt_x</p:attrName>
                                        </p:attrNameLst>
                                      </p:cBhvr>
                                      <p:tavLst>
                                        <p:tav tm="0">
                                          <p:val>
                                            <p:strVal val="0-#ppt_w/2"/>
                                          </p:val>
                                        </p:tav>
                                        <p:tav tm="100000">
                                          <p:val>
                                            <p:strVal val="#ppt_x"/>
                                          </p:val>
                                        </p:tav>
                                      </p:tavLst>
                                    </p:anim>
                                    <p:anim calcmode="lin" valueType="num">
                                      <p:cBhvr additive="base">
                                        <p:cTn id="80" dur="500" fill="hold"/>
                                        <p:tgtEl>
                                          <p:spTgt spid="1640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6401"/>
                                        </p:tgtEl>
                                        <p:attrNameLst>
                                          <p:attrName>style.visibility</p:attrName>
                                        </p:attrNameLst>
                                      </p:cBhvr>
                                      <p:to>
                                        <p:strVal val="visible"/>
                                      </p:to>
                                    </p:set>
                                    <p:anim calcmode="lin" valueType="num">
                                      <p:cBhvr additive="base">
                                        <p:cTn id="85" dur="500" fill="hold"/>
                                        <p:tgtEl>
                                          <p:spTgt spid="16401"/>
                                        </p:tgtEl>
                                        <p:attrNameLst>
                                          <p:attrName>ppt_x</p:attrName>
                                        </p:attrNameLst>
                                      </p:cBhvr>
                                      <p:tavLst>
                                        <p:tav tm="0">
                                          <p:val>
                                            <p:strVal val="0-#ppt_w/2"/>
                                          </p:val>
                                        </p:tav>
                                        <p:tav tm="100000">
                                          <p:val>
                                            <p:strVal val="#ppt_x"/>
                                          </p:val>
                                        </p:tav>
                                      </p:tavLst>
                                    </p:anim>
                                    <p:anim calcmode="lin" valueType="num">
                                      <p:cBhvr additive="base">
                                        <p:cTn id="86" dur="500" fill="hold"/>
                                        <p:tgtEl>
                                          <p:spTgt spid="1640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6396"/>
                                        </p:tgtEl>
                                        <p:attrNameLst>
                                          <p:attrName>style.visibility</p:attrName>
                                        </p:attrNameLst>
                                      </p:cBhvr>
                                      <p:to>
                                        <p:strVal val="visible"/>
                                      </p:to>
                                    </p:set>
                                    <p:anim calcmode="lin" valueType="num">
                                      <p:cBhvr additive="base">
                                        <p:cTn id="91" dur="500" fill="hold"/>
                                        <p:tgtEl>
                                          <p:spTgt spid="16396"/>
                                        </p:tgtEl>
                                        <p:attrNameLst>
                                          <p:attrName>ppt_x</p:attrName>
                                        </p:attrNameLst>
                                      </p:cBhvr>
                                      <p:tavLst>
                                        <p:tav tm="0">
                                          <p:val>
                                            <p:strVal val="0-#ppt_w/2"/>
                                          </p:val>
                                        </p:tav>
                                        <p:tav tm="100000">
                                          <p:val>
                                            <p:strVal val="#ppt_x"/>
                                          </p:val>
                                        </p:tav>
                                      </p:tavLst>
                                    </p:anim>
                                    <p:anim calcmode="lin" valueType="num">
                                      <p:cBhvr additive="base">
                                        <p:cTn id="92" dur="500" fill="hold"/>
                                        <p:tgtEl>
                                          <p:spTgt spid="1639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6399"/>
                                        </p:tgtEl>
                                        <p:attrNameLst>
                                          <p:attrName>style.visibility</p:attrName>
                                        </p:attrNameLst>
                                      </p:cBhvr>
                                      <p:to>
                                        <p:strVal val="visible"/>
                                      </p:to>
                                    </p:set>
                                    <p:anim calcmode="lin" valueType="num">
                                      <p:cBhvr additive="base">
                                        <p:cTn id="97" dur="500" fill="hold"/>
                                        <p:tgtEl>
                                          <p:spTgt spid="16399"/>
                                        </p:tgtEl>
                                        <p:attrNameLst>
                                          <p:attrName>ppt_x</p:attrName>
                                        </p:attrNameLst>
                                      </p:cBhvr>
                                      <p:tavLst>
                                        <p:tav tm="0">
                                          <p:val>
                                            <p:strVal val="0-#ppt_w/2"/>
                                          </p:val>
                                        </p:tav>
                                        <p:tav tm="100000">
                                          <p:val>
                                            <p:strVal val="#ppt_x"/>
                                          </p:val>
                                        </p:tav>
                                      </p:tavLst>
                                    </p:anim>
                                    <p:anim calcmode="lin" valueType="num">
                                      <p:cBhvr additive="base">
                                        <p:cTn id="98" dur="500" fill="hold"/>
                                        <p:tgtEl>
                                          <p:spTgt spid="1639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6402"/>
                                        </p:tgtEl>
                                        <p:attrNameLst>
                                          <p:attrName>style.visibility</p:attrName>
                                        </p:attrNameLst>
                                      </p:cBhvr>
                                      <p:to>
                                        <p:strVal val="visible"/>
                                      </p:to>
                                    </p:set>
                                    <p:anim calcmode="lin" valueType="num">
                                      <p:cBhvr additive="base">
                                        <p:cTn id="103" dur="500" fill="hold"/>
                                        <p:tgtEl>
                                          <p:spTgt spid="16402"/>
                                        </p:tgtEl>
                                        <p:attrNameLst>
                                          <p:attrName>ppt_x</p:attrName>
                                        </p:attrNameLst>
                                      </p:cBhvr>
                                      <p:tavLst>
                                        <p:tav tm="0">
                                          <p:val>
                                            <p:strVal val="0-#ppt_w/2"/>
                                          </p:val>
                                        </p:tav>
                                        <p:tav tm="100000">
                                          <p:val>
                                            <p:strVal val="#ppt_x"/>
                                          </p:val>
                                        </p:tav>
                                      </p:tavLst>
                                    </p:anim>
                                    <p:anim calcmode="lin" valueType="num">
                                      <p:cBhvr additive="base">
                                        <p:cTn id="104" dur="500" fill="hold"/>
                                        <p:tgtEl>
                                          <p:spTgt spid="1640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499"/>
                                          </p:stCondLst>
                                        </p:cTn>
                                        <p:tgtEl>
                                          <p:spTgt spid="1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nimBg="1"/>
      <p:bldP spid="16388" grpId="0" animBg="1"/>
      <p:bldP spid="16389" grpId="0" autoUpdateAnimBg="0"/>
      <p:bldP spid="16390" grpId="0" autoUpdateAnimBg="0"/>
      <p:bldP spid="16391" grpId="0" autoUpdateAnimBg="0"/>
      <p:bldP spid="16392" grpId="0" autoUpdateAnimBg="0"/>
      <p:bldP spid="16393" grpId="0" autoUpdateAnimBg="0"/>
      <p:bldP spid="16394" grpId="0" autoUpdateAnimBg="0"/>
      <p:bldP spid="16395" grpId="0" autoUpdateAnimBg="0"/>
      <p:bldP spid="16396" grpId="0" autoUpdateAnimBg="0"/>
      <p:bldP spid="16397" grpId="0" autoUpdateAnimBg="0"/>
      <p:bldP spid="16398" grpId="0" autoUpdateAnimBg="0"/>
      <p:bldP spid="16399" grpId="0" autoUpdateAnimBg="0"/>
      <p:bldP spid="16400" grpId="0" autoUpdateAnimBg="0"/>
      <p:bldP spid="16401" grpId="0" autoUpdateAnimBg="0"/>
      <p:bldP spid="16402" grpId="0" autoUpdateAnimBg="0"/>
      <p:bldP spid="1640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152400"/>
            <a:ext cx="8077200" cy="1143000"/>
          </a:xfrm>
        </p:spPr>
        <p:txBody>
          <a:bodyPr/>
          <a:lstStyle/>
          <a:p>
            <a:r>
              <a:rPr lang="en-US" sz="3100"/>
              <a:t>Link Raw Scores on Items and Persons</a:t>
            </a:r>
          </a:p>
        </p:txBody>
      </p:sp>
      <p:sp>
        <p:nvSpPr>
          <p:cNvPr id="18435" name="AutoShape 3"/>
          <p:cNvSpPr>
            <a:spLocks noChangeArrowheads="1"/>
          </p:cNvSpPr>
          <p:nvPr/>
        </p:nvSpPr>
        <p:spPr bwMode="auto">
          <a:xfrm>
            <a:off x="2667000" y="1752600"/>
            <a:ext cx="457200" cy="4876800"/>
          </a:xfrm>
          <a:prstGeom prst="upDownArrow">
            <a:avLst>
              <a:gd name="adj1" fmla="val 6250"/>
              <a:gd name="adj2" fmla="val 79160"/>
            </a:avLst>
          </a:prstGeom>
          <a:solidFill>
            <a:schemeClr val="accent2"/>
          </a:solidFill>
          <a:ln w="9525">
            <a:solidFill>
              <a:schemeClr val="tx1"/>
            </a:solidFill>
            <a:miter lim="800000"/>
            <a:headEnd type="none" w="sm" len="sm"/>
            <a:tailEnd type="none" w="lg" len="lg"/>
          </a:ln>
          <a:effectLst/>
        </p:spPr>
        <p:txBody>
          <a:bodyPr wrap="none" anchor="ctr"/>
          <a:lstStyle/>
          <a:p>
            <a:endParaRPr lang="en-US"/>
          </a:p>
        </p:txBody>
      </p:sp>
      <p:sp>
        <p:nvSpPr>
          <p:cNvPr id="18436" name="Text Box 4"/>
          <p:cNvSpPr txBox="1">
            <a:spLocks noChangeArrowheads="1"/>
          </p:cNvSpPr>
          <p:nvPr/>
        </p:nvSpPr>
        <p:spPr bwMode="auto">
          <a:xfrm>
            <a:off x="1143000" y="5410200"/>
            <a:ext cx="1447800" cy="701675"/>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single digit addition</a:t>
            </a:r>
          </a:p>
        </p:txBody>
      </p:sp>
      <p:sp>
        <p:nvSpPr>
          <p:cNvPr id="18437" name="Text Box 5"/>
          <p:cNvSpPr txBox="1">
            <a:spLocks noChangeArrowheads="1"/>
          </p:cNvSpPr>
          <p:nvPr/>
        </p:nvSpPr>
        <p:spPr bwMode="auto">
          <a:xfrm>
            <a:off x="762000" y="1736725"/>
            <a:ext cx="1893888" cy="396875"/>
          </a:xfrm>
          <a:prstGeom prst="rect">
            <a:avLst/>
          </a:prstGeom>
          <a:noFill/>
          <a:ln w="9525">
            <a:noFill/>
            <a:miter lim="800000"/>
            <a:headEnd type="none" w="sm" len="sm"/>
            <a:tailEnd type="none" w="lg" len="lg"/>
          </a:ln>
          <a:effectLst/>
        </p:spPr>
        <p:txBody>
          <a:bodyPr wrap="none">
            <a:spAutoFit/>
          </a:bodyPr>
          <a:lstStyle/>
          <a:p>
            <a:pPr>
              <a:spcBef>
                <a:spcPct val="20000"/>
              </a:spcBef>
            </a:pPr>
            <a:r>
              <a:rPr lang="en-US" sz="2000">
                <a:solidFill>
                  <a:schemeClr val="hlink"/>
                </a:solidFill>
                <a:latin typeface="Times New Roman" pitchFamily="18" charset="0"/>
              </a:rPr>
              <a:t>Task Difficulties</a:t>
            </a:r>
          </a:p>
        </p:txBody>
      </p:sp>
      <p:sp>
        <p:nvSpPr>
          <p:cNvPr id="18438" name="Text Box 6"/>
          <p:cNvSpPr txBox="1">
            <a:spLocks noChangeArrowheads="1"/>
          </p:cNvSpPr>
          <p:nvPr/>
        </p:nvSpPr>
        <p:spPr bwMode="auto">
          <a:xfrm>
            <a:off x="1066800" y="4495800"/>
            <a:ext cx="1417638" cy="701675"/>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multi-step arithmetic </a:t>
            </a:r>
          </a:p>
        </p:txBody>
      </p:sp>
      <p:sp>
        <p:nvSpPr>
          <p:cNvPr id="18439" name="Text Box 7"/>
          <p:cNvSpPr txBox="1">
            <a:spLocks noChangeArrowheads="1"/>
          </p:cNvSpPr>
          <p:nvPr/>
        </p:nvSpPr>
        <p:spPr bwMode="auto">
          <a:xfrm>
            <a:off x="838200" y="2362200"/>
            <a:ext cx="1789113" cy="457200"/>
          </a:xfrm>
          <a:prstGeom prst="rect">
            <a:avLst/>
          </a:prstGeom>
          <a:noFill/>
          <a:ln w="9525">
            <a:noFill/>
            <a:miter lim="800000"/>
            <a:headEnd type="none" w="sm" len="sm"/>
            <a:tailEnd type="none" w="lg" len="lg"/>
          </a:ln>
          <a:effectLst/>
        </p:spPr>
        <p:txBody>
          <a:bodyPr wrap="none">
            <a:spAutoFit/>
          </a:bodyPr>
          <a:lstStyle/>
          <a:p>
            <a:pPr>
              <a:spcBef>
                <a:spcPct val="20000"/>
              </a:spcBef>
            </a:pPr>
            <a:r>
              <a:rPr lang="en-US" sz="2000">
                <a:latin typeface="Times New Roman" pitchFamily="18" charset="0"/>
              </a:rPr>
              <a:t>word problems</a:t>
            </a:r>
            <a:r>
              <a:rPr lang="en-US" sz="2400">
                <a:latin typeface="Times New Roman" pitchFamily="18" charset="0"/>
              </a:rPr>
              <a:t> </a:t>
            </a:r>
          </a:p>
        </p:txBody>
      </p:sp>
      <p:sp>
        <p:nvSpPr>
          <p:cNvPr id="18440" name="Text Box 8"/>
          <p:cNvSpPr txBox="1">
            <a:spLocks noChangeArrowheads="1"/>
          </p:cNvSpPr>
          <p:nvPr/>
        </p:nvSpPr>
        <p:spPr bwMode="auto">
          <a:xfrm>
            <a:off x="838200" y="3200400"/>
            <a:ext cx="1981200" cy="762000"/>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arithmetic with vulgar fractions</a:t>
            </a:r>
            <a:r>
              <a:rPr lang="en-US" sz="2400">
                <a:latin typeface="Times New Roman" pitchFamily="18" charset="0"/>
              </a:rPr>
              <a:t> </a:t>
            </a:r>
          </a:p>
        </p:txBody>
      </p:sp>
      <p:sp>
        <p:nvSpPr>
          <p:cNvPr id="18441" name="Line 9"/>
          <p:cNvSpPr>
            <a:spLocks noChangeShapeType="1"/>
          </p:cNvSpPr>
          <p:nvPr/>
        </p:nvSpPr>
        <p:spPr bwMode="auto">
          <a:xfrm flipH="1">
            <a:off x="3048000" y="263207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42" name="Line 10"/>
          <p:cNvSpPr>
            <a:spLocks noChangeShapeType="1"/>
          </p:cNvSpPr>
          <p:nvPr/>
        </p:nvSpPr>
        <p:spPr bwMode="auto">
          <a:xfrm flipH="1">
            <a:off x="3048000" y="357187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43" name="Line 11"/>
          <p:cNvSpPr>
            <a:spLocks noChangeShapeType="1"/>
          </p:cNvSpPr>
          <p:nvPr/>
        </p:nvSpPr>
        <p:spPr bwMode="auto">
          <a:xfrm flipH="1">
            <a:off x="3048000" y="477837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44" name="Line 12"/>
          <p:cNvSpPr>
            <a:spLocks noChangeShapeType="1"/>
          </p:cNvSpPr>
          <p:nvPr/>
        </p:nvSpPr>
        <p:spPr bwMode="auto">
          <a:xfrm flipH="1">
            <a:off x="3057525" y="5803900"/>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45" name="Text Box 13"/>
          <p:cNvSpPr txBox="1">
            <a:spLocks noChangeArrowheads="1"/>
          </p:cNvSpPr>
          <p:nvPr/>
        </p:nvSpPr>
        <p:spPr bwMode="auto">
          <a:xfrm>
            <a:off x="3451225" y="2403475"/>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25%</a:t>
            </a:r>
          </a:p>
        </p:txBody>
      </p:sp>
      <p:sp>
        <p:nvSpPr>
          <p:cNvPr id="18446" name="Text Box 14"/>
          <p:cNvSpPr txBox="1">
            <a:spLocks noChangeArrowheads="1"/>
          </p:cNvSpPr>
          <p:nvPr/>
        </p:nvSpPr>
        <p:spPr bwMode="auto">
          <a:xfrm>
            <a:off x="3454400" y="3368675"/>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50%</a:t>
            </a:r>
          </a:p>
        </p:txBody>
      </p:sp>
      <p:sp>
        <p:nvSpPr>
          <p:cNvPr id="18447" name="Text Box 15"/>
          <p:cNvSpPr txBox="1">
            <a:spLocks noChangeArrowheads="1"/>
          </p:cNvSpPr>
          <p:nvPr/>
        </p:nvSpPr>
        <p:spPr bwMode="auto">
          <a:xfrm>
            <a:off x="3454400" y="4587875"/>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70%</a:t>
            </a:r>
          </a:p>
        </p:txBody>
      </p:sp>
      <p:sp>
        <p:nvSpPr>
          <p:cNvPr id="18448" name="Text Box 16"/>
          <p:cNvSpPr txBox="1">
            <a:spLocks noChangeArrowheads="1"/>
          </p:cNvSpPr>
          <p:nvPr/>
        </p:nvSpPr>
        <p:spPr bwMode="auto">
          <a:xfrm>
            <a:off x="3454400" y="5603875"/>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90%</a:t>
            </a:r>
          </a:p>
        </p:txBody>
      </p:sp>
      <p:sp>
        <p:nvSpPr>
          <p:cNvPr id="18449" name="AutoShape 17"/>
          <p:cNvSpPr>
            <a:spLocks noChangeArrowheads="1"/>
          </p:cNvSpPr>
          <p:nvPr/>
        </p:nvSpPr>
        <p:spPr bwMode="auto">
          <a:xfrm>
            <a:off x="6394450" y="1768475"/>
            <a:ext cx="457200" cy="4876800"/>
          </a:xfrm>
          <a:prstGeom prst="upDownArrow">
            <a:avLst>
              <a:gd name="adj1" fmla="val 6250"/>
              <a:gd name="adj2" fmla="val 79160"/>
            </a:avLst>
          </a:prstGeom>
          <a:solidFill>
            <a:schemeClr val="accent2"/>
          </a:solidFill>
          <a:ln w="9525">
            <a:solidFill>
              <a:schemeClr val="tx1"/>
            </a:solidFill>
            <a:miter lim="800000"/>
            <a:headEnd type="none" w="sm" len="sm"/>
            <a:tailEnd type="none" w="lg" len="lg"/>
          </a:ln>
          <a:effectLst/>
        </p:spPr>
        <p:txBody>
          <a:bodyPr wrap="none" anchor="ctr"/>
          <a:lstStyle/>
          <a:p>
            <a:endParaRPr lang="en-US"/>
          </a:p>
        </p:txBody>
      </p:sp>
      <p:sp>
        <p:nvSpPr>
          <p:cNvPr id="18450" name="Text Box 18"/>
          <p:cNvSpPr txBox="1">
            <a:spLocks noChangeArrowheads="1"/>
          </p:cNvSpPr>
          <p:nvPr/>
        </p:nvSpPr>
        <p:spPr bwMode="auto">
          <a:xfrm>
            <a:off x="5810250" y="5426075"/>
            <a:ext cx="387350" cy="396875"/>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a:t>
            </a:r>
          </a:p>
        </p:txBody>
      </p:sp>
      <p:sp>
        <p:nvSpPr>
          <p:cNvPr id="18451" name="Text Box 19"/>
          <p:cNvSpPr txBox="1">
            <a:spLocks noChangeArrowheads="1"/>
          </p:cNvSpPr>
          <p:nvPr/>
        </p:nvSpPr>
        <p:spPr bwMode="auto">
          <a:xfrm>
            <a:off x="7021513" y="1752600"/>
            <a:ext cx="1600200" cy="396875"/>
          </a:xfrm>
          <a:prstGeom prst="rect">
            <a:avLst/>
          </a:prstGeom>
          <a:noFill/>
          <a:ln w="9525">
            <a:noFill/>
            <a:miter lim="800000"/>
            <a:headEnd type="none" w="sm" len="sm"/>
            <a:tailEnd type="none" w="lg" len="lg"/>
          </a:ln>
          <a:effectLst/>
        </p:spPr>
        <p:txBody>
          <a:bodyPr wrap="none">
            <a:spAutoFit/>
          </a:bodyPr>
          <a:lstStyle/>
          <a:p>
            <a:pPr>
              <a:spcBef>
                <a:spcPct val="20000"/>
              </a:spcBef>
            </a:pPr>
            <a:r>
              <a:rPr lang="en-US" sz="2000">
                <a:solidFill>
                  <a:schemeClr val="hlink"/>
                </a:solidFill>
                <a:latin typeface="Times New Roman" pitchFamily="18" charset="0"/>
              </a:rPr>
              <a:t>Object Scores</a:t>
            </a:r>
          </a:p>
        </p:txBody>
      </p:sp>
      <p:sp>
        <p:nvSpPr>
          <p:cNvPr id="18452" name="Text Box 20"/>
          <p:cNvSpPr txBox="1">
            <a:spLocks noChangeArrowheads="1"/>
          </p:cNvSpPr>
          <p:nvPr/>
        </p:nvSpPr>
        <p:spPr bwMode="auto">
          <a:xfrm>
            <a:off x="5797550" y="4511675"/>
            <a:ext cx="387350" cy="396875"/>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 </a:t>
            </a:r>
          </a:p>
        </p:txBody>
      </p:sp>
      <p:sp>
        <p:nvSpPr>
          <p:cNvPr id="18453" name="Text Box 21"/>
          <p:cNvSpPr txBox="1">
            <a:spLocks noChangeArrowheads="1"/>
          </p:cNvSpPr>
          <p:nvPr/>
        </p:nvSpPr>
        <p:spPr bwMode="auto">
          <a:xfrm>
            <a:off x="5797550" y="2378075"/>
            <a:ext cx="387350" cy="457200"/>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a:t>
            </a:r>
            <a:r>
              <a:rPr lang="en-US" sz="2400">
                <a:latin typeface="Times New Roman" pitchFamily="18" charset="0"/>
              </a:rPr>
              <a:t> </a:t>
            </a:r>
          </a:p>
        </p:txBody>
      </p:sp>
      <p:sp>
        <p:nvSpPr>
          <p:cNvPr id="18454" name="Text Box 22"/>
          <p:cNvSpPr txBox="1">
            <a:spLocks noChangeArrowheads="1"/>
          </p:cNvSpPr>
          <p:nvPr/>
        </p:nvSpPr>
        <p:spPr bwMode="auto">
          <a:xfrm>
            <a:off x="5797550" y="3216275"/>
            <a:ext cx="387350" cy="396875"/>
          </a:xfrm>
          <a:prstGeom prst="rect">
            <a:avLst/>
          </a:prstGeom>
          <a:noFill/>
          <a:ln w="9525">
            <a:noFill/>
            <a:miter lim="800000"/>
            <a:headEnd type="none" w="sm" len="sm"/>
            <a:tailEnd type="none" w="lg" len="lg"/>
          </a:ln>
          <a:effectLst/>
        </p:spPr>
        <p:txBody>
          <a:bodyPr>
            <a:spAutoFit/>
          </a:bodyPr>
          <a:lstStyle/>
          <a:p>
            <a:pPr>
              <a:spcBef>
                <a:spcPct val="20000"/>
              </a:spcBef>
            </a:pPr>
            <a:r>
              <a:rPr lang="en-US" sz="2000">
                <a:latin typeface="Times New Roman" pitchFamily="18" charset="0"/>
              </a:rPr>
              <a:t>?</a:t>
            </a:r>
            <a:endParaRPr lang="en-US" sz="2400">
              <a:latin typeface="Times New Roman" pitchFamily="18" charset="0"/>
            </a:endParaRPr>
          </a:p>
        </p:txBody>
      </p:sp>
      <p:sp>
        <p:nvSpPr>
          <p:cNvPr id="18455" name="Text Box 23"/>
          <p:cNvSpPr txBox="1">
            <a:spLocks noChangeArrowheads="1"/>
          </p:cNvSpPr>
          <p:nvPr/>
        </p:nvSpPr>
        <p:spPr bwMode="auto">
          <a:xfrm>
            <a:off x="7178675" y="2419350"/>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90%</a:t>
            </a:r>
          </a:p>
        </p:txBody>
      </p:sp>
      <p:sp>
        <p:nvSpPr>
          <p:cNvPr id="18456" name="Text Box 24"/>
          <p:cNvSpPr txBox="1">
            <a:spLocks noChangeArrowheads="1"/>
          </p:cNvSpPr>
          <p:nvPr/>
        </p:nvSpPr>
        <p:spPr bwMode="auto">
          <a:xfrm>
            <a:off x="7181850" y="3384550"/>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70%</a:t>
            </a:r>
          </a:p>
        </p:txBody>
      </p:sp>
      <p:sp>
        <p:nvSpPr>
          <p:cNvPr id="18457" name="Text Box 25"/>
          <p:cNvSpPr txBox="1">
            <a:spLocks noChangeArrowheads="1"/>
          </p:cNvSpPr>
          <p:nvPr/>
        </p:nvSpPr>
        <p:spPr bwMode="auto">
          <a:xfrm>
            <a:off x="7181850" y="4603750"/>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50%</a:t>
            </a:r>
          </a:p>
        </p:txBody>
      </p:sp>
      <p:sp>
        <p:nvSpPr>
          <p:cNvPr id="18458" name="Text Box 26"/>
          <p:cNvSpPr txBox="1">
            <a:spLocks noChangeArrowheads="1"/>
          </p:cNvSpPr>
          <p:nvPr/>
        </p:nvSpPr>
        <p:spPr bwMode="auto">
          <a:xfrm>
            <a:off x="7181850" y="5619750"/>
            <a:ext cx="7429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25%</a:t>
            </a:r>
          </a:p>
        </p:txBody>
      </p:sp>
      <p:sp>
        <p:nvSpPr>
          <p:cNvPr id="18459" name="Line 27"/>
          <p:cNvSpPr>
            <a:spLocks noChangeShapeType="1"/>
          </p:cNvSpPr>
          <p:nvPr/>
        </p:nvSpPr>
        <p:spPr bwMode="auto">
          <a:xfrm flipH="1">
            <a:off x="6743700" y="265747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60" name="Line 28"/>
          <p:cNvSpPr>
            <a:spLocks noChangeShapeType="1"/>
          </p:cNvSpPr>
          <p:nvPr/>
        </p:nvSpPr>
        <p:spPr bwMode="auto">
          <a:xfrm flipH="1">
            <a:off x="6743700" y="359727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61" name="Line 29"/>
          <p:cNvSpPr>
            <a:spLocks noChangeShapeType="1"/>
          </p:cNvSpPr>
          <p:nvPr/>
        </p:nvSpPr>
        <p:spPr bwMode="auto">
          <a:xfrm flipH="1">
            <a:off x="6743700" y="480377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18462" name="Line 30"/>
          <p:cNvSpPr>
            <a:spLocks noChangeShapeType="1"/>
          </p:cNvSpPr>
          <p:nvPr/>
        </p:nvSpPr>
        <p:spPr bwMode="auto">
          <a:xfrm flipH="1">
            <a:off x="6753225" y="5829300"/>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42"/>
                                        </p:tgtEl>
                                        <p:attrNameLst>
                                          <p:attrName>style.visibility</p:attrName>
                                        </p:attrNameLst>
                                      </p:cBhvr>
                                      <p:to>
                                        <p:strVal val="visible"/>
                                      </p:to>
                                    </p:se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8443"/>
                                        </p:tgtEl>
                                        <p:attrNameLst>
                                          <p:attrName>style.visibility</p:attrName>
                                        </p:attrNameLst>
                                      </p:cBhvr>
                                      <p:to>
                                        <p:strVal val="visible"/>
                                      </p:to>
                                    </p:set>
                                    <p:anim calcmode="lin" valueType="num">
                                      <p:cBhvr additive="base">
                                        <p:cTn id="13" dur="500" fill="hold"/>
                                        <p:tgtEl>
                                          <p:spTgt spid="18443"/>
                                        </p:tgtEl>
                                        <p:attrNameLst>
                                          <p:attrName>ppt_x</p:attrName>
                                        </p:attrNameLst>
                                      </p:cBhvr>
                                      <p:tavLst>
                                        <p:tav tm="0">
                                          <p:val>
                                            <p:strVal val="0-#ppt_w/2"/>
                                          </p:val>
                                        </p:tav>
                                        <p:tav tm="100000">
                                          <p:val>
                                            <p:strVal val="#ppt_x"/>
                                          </p:val>
                                        </p:tav>
                                      </p:tavLst>
                                    </p:anim>
                                    <p:anim calcmode="lin" valueType="num">
                                      <p:cBhvr additive="base">
                                        <p:cTn id="14" dur="500" fill="hold"/>
                                        <p:tgtEl>
                                          <p:spTgt spid="1844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8444"/>
                                        </p:tgtEl>
                                        <p:attrNameLst>
                                          <p:attrName>style.visibility</p:attrName>
                                        </p:attrNameLst>
                                      </p:cBhvr>
                                      <p:to>
                                        <p:strVal val="visible"/>
                                      </p:to>
                                    </p:set>
                                    <p:anim calcmode="lin" valueType="num">
                                      <p:cBhvr additive="base">
                                        <p:cTn id="18" dur="500" fill="hold"/>
                                        <p:tgtEl>
                                          <p:spTgt spid="18444"/>
                                        </p:tgtEl>
                                        <p:attrNameLst>
                                          <p:attrName>ppt_x</p:attrName>
                                        </p:attrNameLst>
                                      </p:cBhvr>
                                      <p:tavLst>
                                        <p:tav tm="0">
                                          <p:val>
                                            <p:strVal val="0-#ppt_w/2"/>
                                          </p:val>
                                        </p:tav>
                                        <p:tav tm="100000">
                                          <p:val>
                                            <p:strVal val="#ppt_x"/>
                                          </p:val>
                                        </p:tav>
                                      </p:tavLst>
                                    </p:anim>
                                    <p:anim calcmode="lin" valueType="num">
                                      <p:cBhvr additive="base">
                                        <p:cTn id="19" dur="500" fill="hold"/>
                                        <p:tgtEl>
                                          <p:spTgt spid="1844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8445"/>
                                        </p:tgtEl>
                                        <p:attrNameLst>
                                          <p:attrName>style.visibility</p:attrName>
                                        </p:attrNameLst>
                                      </p:cBhvr>
                                      <p:to>
                                        <p:strVal val="visible"/>
                                      </p:to>
                                    </p:set>
                                    <p:anim calcmode="lin" valueType="num">
                                      <p:cBhvr additive="base">
                                        <p:cTn id="23" dur="500" fill="hold"/>
                                        <p:tgtEl>
                                          <p:spTgt spid="18445"/>
                                        </p:tgtEl>
                                        <p:attrNameLst>
                                          <p:attrName>ppt_x</p:attrName>
                                        </p:attrNameLst>
                                      </p:cBhvr>
                                      <p:tavLst>
                                        <p:tav tm="0">
                                          <p:val>
                                            <p:strVal val="0-#ppt_w/2"/>
                                          </p:val>
                                        </p:tav>
                                        <p:tav tm="100000">
                                          <p:val>
                                            <p:strVal val="#ppt_x"/>
                                          </p:val>
                                        </p:tav>
                                      </p:tavLst>
                                    </p:anim>
                                    <p:anim calcmode="lin" valueType="num">
                                      <p:cBhvr additive="base">
                                        <p:cTn id="24" dur="500" fill="hold"/>
                                        <p:tgtEl>
                                          <p:spTgt spid="1844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8446"/>
                                        </p:tgtEl>
                                        <p:attrNameLst>
                                          <p:attrName>style.visibility</p:attrName>
                                        </p:attrNameLst>
                                      </p:cBhvr>
                                      <p:to>
                                        <p:strVal val="visible"/>
                                      </p:to>
                                    </p:set>
                                    <p:anim calcmode="lin" valueType="num">
                                      <p:cBhvr additive="base">
                                        <p:cTn id="28" dur="500" fill="hold"/>
                                        <p:tgtEl>
                                          <p:spTgt spid="18446"/>
                                        </p:tgtEl>
                                        <p:attrNameLst>
                                          <p:attrName>ppt_x</p:attrName>
                                        </p:attrNameLst>
                                      </p:cBhvr>
                                      <p:tavLst>
                                        <p:tav tm="0">
                                          <p:val>
                                            <p:strVal val="0-#ppt_w/2"/>
                                          </p:val>
                                        </p:tav>
                                        <p:tav tm="100000">
                                          <p:val>
                                            <p:strVal val="#ppt_x"/>
                                          </p:val>
                                        </p:tav>
                                      </p:tavLst>
                                    </p:anim>
                                    <p:anim calcmode="lin" valueType="num">
                                      <p:cBhvr additive="base">
                                        <p:cTn id="29" dur="500" fill="hold"/>
                                        <p:tgtEl>
                                          <p:spTgt spid="1844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8447"/>
                                        </p:tgtEl>
                                        <p:attrNameLst>
                                          <p:attrName>style.visibility</p:attrName>
                                        </p:attrNameLst>
                                      </p:cBhvr>
                                      <p:to>
                                        <p:strVal val="visible"/>
                                      </p:to>
                                    </p:set>
                                    <p:anim calcmode="lin" valueType="num">
                                      <p:cBhvr additive="base">
                                        <p:cTn id="33" dur="500" fill="hold"/>
                                        <p:tgtEl>
                                          <p:spTgt spid="18447"/>
                                        </p:tgtEl>
                                        <p:attrNameLst>
                                          <p:attrName>ppt_x</p:attrName>
                                        </p:attrNameLst>
                                      </p:cBhvr>
                                      <p:tavLst>
                                        <p:tav tm="0">
                                          <p:val>
                                            <p:strVal val="0-#ppt_w/2"/>
                                          </p:val>
                                        </p:tav>
                                        <p:tav tm="100000">
                                          <p:val>
                                            <p:strVal val="#ppt_x"/>
                                          </p:val>
                                        </p:tav>
                                      </p:tavLst>
                                    </p:anim>
                                    <p:anim calcmode="lin" valueType="num">
                                      <p:cBhvr additive="base">
                                        <p:cTn id="34" dur="500" fill="hold"/>
                                        <p:tgtEl>
                                          <p:spTgt spid="1844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8448"/>
                                        </p:tgtEl>
                                        <p:attrNameLst>
                                          <p:attrName>style.visibility</p:attrName>
                                        </p:attrNameLst>
                                      </p:cBhvr>
                                      <p:to>
                                        <p:strVal val="visible"/>
                                      </p:to>
                                    </p:set>
                                    <p:anim calcmode="lin" valueType="num">
                                      <p:cBhvr additive="base">
                                        <p:cTn id="38" dur="500" fill="hold"/>
                                        <p:tgtEl>
                                          <p:spTgt spid="18448"/>
                                        </p:tgtEl>
                                        <p:attrNameLst>
                                          <p:attrName>ppt_x</p:attrName>
                                        </p:attrNameLst>
                                      </p:cBhvr>
                                      <p:tavLst>
                                        <p:tav tm="0">
                                          <p:val>
                                            <p:strVal val="0-#ppt_w/2"/>
                                          </p:val>
                                        </p:tav>
                                        <p:tav tm="100000">
                                          <p:val>
                                            <p:strVal val="#ppt_x"/>
                                          </p:val>
                                        </p:tav>
                                      </p:tavLst>
                                    </p:anim>
                                    <p:anim calcmode="lin" valueType="num">
                                      <p:cBhvr additive="base">
                                        <p:cTn id="39" dur="500" fill="hold"/>
                                        <p:tgtEl>
                                          <p:spTgt spid="1844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8449"/>
                                        </p:tgtEl>
                                        <p:attrNameLst>
                                          <p:attrName>style.visibility</p:attrName>
                                        </p:attrNameLst>
                                      </p:cBhvr>
                                      <p:to>
                                        <p:strVal val="visible"/>
                                      </p:to>
                                    </p:set>
                                  </p:childTnLst>
                                </p:cTn>
                              </p:par>
                            </p:childTnLst>
                          </p:cTn>
                        </p:par>
                        <p:par>
                          <p:cTn id="44" fill="hold">
                            <p:stCondLst>
                              <p:cond delay="500"/>
                            </p:stCondLst>
                            <p:childTnLst>
                              <p:par>
                                <p:cTn id="45" presetID="2" presetClass="entr" presetSubtype="8" fill="hold" grpId="0" nodeType="afterEffect">
                                  <p:stCondLst>
                                    <p:cond delay="0"/>
                                  </p:stCondLst>
                                  <p:childTnLst>
                                    <p:set>
                                      <p:cBhvr>
                                        <p:cTn id="46" dur="1" fill="hold">
                                          <p:stCondLst>
                                            <p:cond delay="0"/>
                                          </p:stCondLst>
                                        </p:cTn>
                                        <p:tgtEl>
                                          <p:spTgt spid="18451"/>
                                        </p:tgtEl>
                                        <p:attrNameLst>
                                          <p:attrName>style.visibility</p:attrName>
                                        </p:attrNameLst>
                                      </p:cBhvr>
                                      <p:to>
                                        <p:strVal val="visible"/>
                                      </p:to>
                                    </p:set>
                                    <p:anim calcmode="lin" valueType="num">
                                      <p:cBhvr additive="base">
                                        <p:cTn id="47" dur="500" fill="hold"/>
                                        <p:tgtEl>
                                          <p:spTgt spid="18451"/>
                                        </p:tgtEl>
                                        <p:attrNameLst>
                                          <p:attrName>ppt_x</p:attrName>
                                        </p:attrNameLst>
                                      </p:cBhvr>
                                      <p:tavLst>
                                        <p:tav tm="0">
                                          <p:val>
                                            <p:strVal val="0-#ppt_w/2"/>
                                          </p:val>
                                        </p:tav>
                                        <p:tav tm="100000">
                                          <p:val>
                                            <p:strVal val="#ppt_x"/>
                                          </p:val>
                                        </p:tav>
                                      </p:tavLst>
                                    </p:anim>
                                    <p:anim calcmode="lin" valueType="num">
                                      <p:cBhvr additive="base">
                                        <p:cTn id="48" dur="500" fill="hold"/>
                                        <p:tgtEl>
                                          <p:spTgt spid="1845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8460"/>
                                        </p:tgtEl>
                                        <p:attrNameLst>
                                          <p:attrName>style.visibility</p:attrName>
                                        </p:attrNameLst>
                                      </p:cBhvr>
                                      <p:to>
                                        <p:strVal val="visible"/>
                                      </p:to>
                                    </p:set>
                                    <p:anim calcmode="lin" valueType="num">
                                      <p:cBhvr additive="base">
                                        <p:cTn id="53" dur="500" fill="hold"/>
                                        <p:tgtEl>
                                          <p:spTgt spid="18460"/>
                                        </p:tgtEl>
                                        <p:attrNameLst>
                                          <p:attrName>ppt_x</p:attrName>
                                        </p:attrNameLst>
                                      </p:cBhvr>
                                      <p:tavLst>
                                        <p:tav tm="0">
                                          <p:val>
                                            <p:strVal val="0-#ppt_w/2"/>
                                          </p:val>
                                        </p:tav>
                                        <p:tav tm="100000">
                                          <p:val>
                                            <p:strVal val="#ppt_x"/>
                                          </p:val>
                                        </p:tav>
                                      </p:tavLst>
                                    </p:anim>
                                    <p:anim calcmode="lin" valueType="num">
                                      <p:cBhvr additive="base">
                                        <p:cTn id="54" dur="500" fill="hold"/>
                                        <p:tgtEl>
                                          <p:spTgt spid="18460"/>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18461"/>
                                        </p:tgtEl>
                                        <p:attrNameLst>
                                          <p:attrName>style.visibility</p:attrName>
                                        </p:attrNameLst>
                                      </p:cBhvr>
                                      <p:to>
                                        <p:strVal val="visible"/>
                                      </p:to>
                                    </p:set>
                                    <p:anim calcmode="lin" valueType="num">
                                      <p:cBhvr additive="base">
                                        <p:cTn id="58" dur="500" fill="hold"/>
                                        <p:tgtEl>
                                          <p:spTgt spid="18461"/>
                                        </p:tgtEl>
                                        <p:attrNameLst>
                                          <p:attrName>ppt_x</p:attrName>
                                        </p:attrNameLst>
                                      </p:cBhvr>
                                      <p:tavLst>
                                        <p:tav tm="0">
                                          <p:val>
                                            <p:strVal val="0-#ppt_w/2"/>
                                          </p:val>
                                        </p:tav>
                                        <p:tav tm="100000">
                                          <p:val>
                                            <p:strVal val="#ppt_x"/>
                                          </p:val>
                                        </p:tav>
                                      </p:tavLst>
                                    </p:anim>
                                    <p:anim calcmode="lin" valueType="num">
                                      <p:cBhvr additive="base">
                                        <p:cTn id="59" dur="500" fill="hold"/>
                                        <p:tgtEl>
                                          <p:spTgt spid="18461"/>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8" fill="hold" grpId="0" nodeType="afterEffect">
                                  <p:stCondLst>
                                    <p:cond delay="0"/>
                                  </p:stCondLst>
                                  <p:childTnLst>
                                    <p:set>
                                      <p:cBhvr>
                                        <p:cTn id="62" dur="1" fill="hold">
                                          <p:stCondLst>
                                            <p:cond delay="0"/>
                                          </p:stCondLst>
                                        </p:cTn>
                                        <p:tgtEl>
                                          <p:spTgt spid="18462"/>
                                        </p:tgtEl>
                                        <p:attrNameLst>
                                          <p:attrName>style.visibility</p:attrName>
                                        </p:attrNameLst>
                                      </p:cBhvr>
                                      <p:to>
                                        <p:strVal val="visible"/>
                                      </p:to>
                                    </p:set>
                                    <p:anim calcmode="lin" valueType="num">
                                      <p:cBhvr additive="base">
                                        <p:cTn id="63" dur="500" fill="hold"/>
                                        <p:tgtEl>
                                          <p:spTgt spid="18462"/>
                                        </p:tgtEl>
                                        <p:attrNameLst>
                                          <p:attrName>ppt_x</p:attrName>
                                        </p:attrNameLst>
                                      </p:cBhvr>
                                      <p:tavLst>
                                        <p:tav tm="0">
                                          <p:val>
                                            <p:strVal val="0-#ppt_w/2"/>
                                          </p:val>
                                        </p:tav>
                                        <p:tav tm="100000">
                                          <p:val>
                                            <p:strVal val="#ppt_x"/>
                                          </p:val>
                                        </p:tav>
                                      </p:tavLst>
                                    </p:anim>
                                    <p:anim calcmode="lin" valueType="num">
                                      <p:cBhvr additive="base">
                                        <p:cTn id="64" dur="500" fill="hold"/>
                                        <p:tgtEl>
                                          <p:spTgt spid="18462"/>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2" presetClass="entr" presetSubtype="8" fill="hold" grpId="0" nodeType="afterEffect">
                                  <p:stCondLst>
                                    <p:cond delay="0"/>
                                  </p:stCondLst>
                                  <p:childTnLst>
                                    <p:set>
                                      <p:cBhvr>
                                        <p:cTn id="67" dur="1" fill="hold">
                                          <p:stCondLst>
                                            <p:cond delay="0"/>
                                          </p:stCondLst>
                                        </p:cTn>
                                        <p:tgtEl>
                                          <p:spTgt spid="18459"/>
                                        </p:tgtEl>
                                        <p:attrNameLst>
                                          <p:attrName>style.visibility</p:attrName>
                                        </p:attrNameLst>
                                      </p:cBhvr>
                                      <p:to>
                                        <p:strVal val="visible"/>
                                      </p:to>
                                    </p:set>
                                    <p:anim calcmode="lin" valueType="num">
                                      <p:cBhvr additive="base">
                                        <p:cTn id="68" dur="500" fill="hold"/>
                                        <p:tgtEl>
                                          <p:spTgt spid="18459"/>
                                        </p:tgtEl>
                                        <p:attrNameLst>
                                          <p:attrName>ppt_x</p:attrName>
                                        </p:attrNameLst>
                                      </p:cBhvr>
                                      <p:tavLst>
                                        <p:tav tm="0">
                                          <p:val>
                                            <p:strVal val="0-#ppt_w/2"/>
                                          </p:val>
                                        </p:tav>
                                        <p:tav tm="100000">
                                          <p:val>
                                            <p:strVal val="#ppt_x"/>
                                          </p:val>
                                        </p:tav>
                                      </p:tavLst>
                                    </p:anim>
                                    <p:anim calcmode="lin" valueType="num">
                                      <p:cBhvr additive="base">
                                        <p:cTn id="69" dur="500" fill="hold"/>
                                        <p:tgtEl>
                                          <p:spTgt spid="18459"/>
                                        </p:tgtEl>
                                        <p:attrNameLst>
                                          <p:attrName>ppt_y</p:attrName>
                                        </p:attrNameLst>
                                      </p:cBhvr>
                                      <p:tavLst>
                                        <p:tav tm="0">
                                          <p:val>
                                            <p:strVal val="#ppt_y"/>
                                          </p:val>
                                        </p:tav>
                                        <p:tav tm="100000">
                                          <p:val>
                                            <p:strVal val="#ppt_y"/>
                                          </p:val>
                                        </p:tav>
                                      </p:tavLst>
                                    </p:anim>
                                  </p:childTnLst>
                                </p:cTn>
                              </p:par>
                            </p:childTnLst>
                          </p:cTn>
                        </p:par>
                        <p:par>
                          <p:cTn id="70" fill="hold">
                            <p:stCondLst>
                              <p:cond delay="2000"/>
                            </p:stCondLst>
                            <p:childTnLst>
                              <p:par>
                                <p:cTn id="71" presetID="2" presetClass="entr" presetSubtype="8" fill="hold" grpId="0" nodeType="afterEffect">
                                  <p:stCondLst>
                                    <p:cond delay="0"/>
                                  </p:stCondLst>
                                  <p:childTnLst>
                                    <p:set>
                                      <p:cBhvr>
                                        <p:cTn id="72" dur="1" fill="hold">
                                          <p:stCondLst>
                                            <p:cond delay="0"/>
                                          </p:stCondLst>
                                        </p:cTn>
                                        <p:tgtEl>
                                          <p:spTgt spid="18458"/>
                                        </p:tgtEl>
                                        <p:attrNameLst>
                                          <p:attrName>style.visibility</p:attrName>
                                        </p:attrNameLst>
                                      </p:cBhvr>
                                      <p:to>
                                        <p:strVal val="visible"/>
                                      </p:to>
                                    </p:set>
                                    <p:anim calcmode="lin" valueType="num">
                                      <p:cBhvr additive="base">
                                        <p:cTn id="73" dur="500" fill="hold"/>
                                        <p:tgtEl>
                                          <p:spTgt spid="18458"/>
                                        </p:tgtEl>
                                        <p:attrNameLst>
                                          <p:attrName>ppt_x</p:attrName>
                                        </p:attrNameLst>
                                      </p:cBhvr>
                                      <p:tavLst>
                                        <p:tav tm="0">
                                          <p:val>
                                            <p:strVal val="0-#ppt_w/2"/>
                                          </p:val>
                                        </p:tav>
                                        <p:tav tm="100000">
                                          <p:val>
                                            <p:strVal val="#ppt_x"/>
                                          </p:val>
                                        </p:tav>
                                      </p:tavLst>
                                    </p:anim>
                                    <p:anim calcmode="lin" valueType="num">
                                      <p:cBhvr additive="base">
                                        <p:cTn id="74" dur="500" fill="hold"/>
                                        <p:tgtEl>
                                          <p:spTgt spid="18458"/>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2" presetClass="entr" presetSubtype="8" fill="hold" grpId="0" nodeType="afterEffect">
                                  <p:stCondLst>
                                    <p:cond delay="0"/>
                                  </p:stCondLst>
                                  <p:childTnLst>
                                    <p:set>
                                      <p:cBhvr>
                                        <p:cTn id="77" dur="1" fill="hold">
                                          <p:stCondLst>
                                            <p:cond delay="0"/>
                                          </p:stCondLst>
                                        </p:cTn>
                                        <p:tgtEl>
                                          <p:spTgt spid="18457"/>
                                        </p:tgtEl>
                                        <p:attrNameLst>
                                          <p:attrName>style.visibility</p:attrName>
                                        </p:attrNameLst>
                                      </p:cBhvr>
                                      <p:to>
                                        <p:strVal val="visible"/>
                                      </p:to>
                                    </p:set>
                                    <p:anim calcmode="lin" valueType="num">
                                      <p:cBhvr additive="base">
                                        <p:cTn id="78" dur="500" fill="hold"/>
                                        <p:tgtEl>
                                          <p:spTgt spid="18457"/>
                                        </p:tgtEl>
                                        <p:attrNameLst>
                                          <p:attrName>ppt_x</p:attrName>
                                        </p:attrNameLst>
                                      </p:cBhvr>
                                      <p:tavLst>
                                        <p:tav tm="0">
                                          <p:val>
                                            <p:strVal val="0-#ppt_w/2"/>
                                          </p:val>
                                        </p:tav>
                                        <p:tav tm="100000">
                                          <p:val>
                                            <p:strVal val="#ppt_x"/>
                                          </p:val>
                                        </p:tav>
                                      </p:tavLst>
                                    </p:anim>
                                    <p:anim calcmode="lin" valueType="num">
                                      <p:cBhvr additive="base">
                                        <p:cTn id="79" dur="500" fill="hold"/>
                                        <p:tgtEl>
                                          <p:spTgt spid="18457"/>
                                        </p:tgtEl>
                                        <p:attrNameLst>
                                          <p:attrName>ppt_y</p:attrName>
                                        </p:attrNameLst>
                                      </p:cBhvr>
                                      <p:tavLst>
                                        <p:tav tm="0">
                                          <p:val>
                                            <p:strVal val="#ppt_y"/>
                                          </p:val>
                                        </p:tav>
                                        <p:tav tm="100000">
                                          <p:val>
                                            <p:strVal val="#ppt_y"/>
                                          </p:val>
                                        </p:tav>
                                      </p:tavLst>
                                    </p:anim>
                                  </p:childTnLst>
                                </p:cTn>
                              </p:par>
                            </p:childTnLst>
                          </p:cTn>
                        </p:par>
                        <p:par>
                          <p:cTn id="80" fill="hold">
                            <p:stCondLst>
                              <p:cond delay="3000"/>
                            </p:stCondLst>
                            <p:childTnLst>
                              <p:par>
                                <p:cTn id="81" presetID="2" presetClass="entr" presetSubtype="8" fill="hold" grpId="0" nodeType="afterEffect">
                                  <p:stCondLst>
                                    <p:cond delay="0"/>
                                  </p:stCondLst>
                                  <p:childTnLst>
                                    <p:set>
                                      <p:cBhvr>
                                        <p:cTn id="82" dur="1" fill="hold">
                                          <p:stCondLst>
                                            <p:cond delay="0"/>
                                          </p:stCondLst>
                                        </p:cTn>
                                        <p:tgtEl>
                                          <p:spTgt spid="18456"/>
                                        </p:tgtEl>
                                        <p:attrNameLst>
                                          <p:attrName>style.visibility</p:attrName>
                                        </p:attrNameLst>
                                      </p:cBhvr>
                                      <p:to>
                                        <p:strVal val="visible"/>
                                      </p:to>
                                    </p:set>
                                    <p:anim calcmode="lin" valueType="num">
                                      <p:cBhvr additive="base">
                                        <p:cTn id="83" dur="500" fill="hold"/>
                                        <p:tgtEl>
                                          <p:spTgt spid="18456"/>
                                        </p:tgtEl>
                                        <p:attrNameLst>
                                          <p:attrName>ppt_x</p:attrName>
                                        </p:attrNameLst>
                                      </p:cBhvr>
                                      <p:tavLst>
                                        <p:tav tm="0">
                                          <p:val>
                                            <p:strVal val="0-#ppt_w/2"/>
                                          </p:val>
                                        </p:tav>
                                        <p:tav tm="100000">
                                          <p:val>
                                            <p:strVal val="#ppt_x"/>
                                          </p:val>
                                        </p:tav>
                                      </p:tavLst>
                                    </p:anim>
                                    <p:anim calcmode="lin" valueType="num">
                                      <p:cBhvr additive="base">
                                        <p:cTn id="84" dur="500" fill="hold"/>
                                        <p:tgtEl>
                                          <p:spTgt spid="18456"/>
                                        </p:tgtEl>
                                        <p:attrNameLst>
                                          <p:attrName>ppt_y</p:attrName>
                                        </p:attrNameLst>
                                      </p:cBhvr>
                                      <p:tavLst>
                                        <p:tav tm="0">
                                          <p:val>
                                            <p:strVal val="#ppt_y"/>
                                          </p:val>
                                        </p:tav>
                                        <p:tav tm="100000">
                                          <p:val>
                                            <p:strVal val="#ppt_y"/>
                                          </p:val>
                                        </p:tav>
                                      </p:tavLst>
                                    </p:anim>
                                  </p:childTnLst>
                                </p:cTn>
                              </p:par>
                            </p:childTnLst>
                          </p:cTn>
                        </p:par>
                        <p:par>
                          <p:cTn id="85" fill="hold">
                            <p:stCondLst>
                              <p:cond delay="3500"/>
                            </p:stCondLst>
                            <p:childTnLst>
                              <p:par>
                                <p:cTn id="86" presetID="2" presetClass="entr" presetSubtype="8" fill="hold" grpId="0" nodeType="afterEffect">
                                  <p:stCondLst>
                                    <p:cond delay="0"/>
                                  </p:stCondLst>
                                  <p:childTnLst>
                                    <p:set>
                                      <p:cBhvr>
                                        <p:cTn id="87" dur="1" fill="hold">
                                          <p:stCondLst>
                                            <p:cond delay="0"/>
                                          </p:stCondLst>
                                        </p:cTn>
                                        <p:tgtEl>
                                          <p:spTgt spid="18455"/>
                                        </p:tgtEl>
                                        <p:attrNameLst>
                                          <p:attrName>style.visibility</p:attrName>
                                        </p:attrNameLst>
                                      </p:cBhvr>
                                      <p:to>
                                        <p:strVal val="visible"/>
                                      </p:to>
                                    </p:set>
                                    <p:anim calcmode="lin" valueType="num">
                                      <p:cBhvr additive="base">
                                        <p:cTn id="88" dur="500" fill="hold"/>
                                        <p:tgtEl>
                                          <p:spTgt spid="18455"/>
                                        </p:tgtEl>
                                        <p:attrNameLst>
                                          <p:attrName>ppt_x</p:attrName>
                                        </p:attrNameLst>
                                      </p:cBhvr>
                                      <p:tavLst>
                                        <p:tav tm="0">
                                          <p:val>
                                            <p:strVal val="0-#ppt_w/2"/>
                                          </p:val>
                                        </p:tav>
                                        <p:tav tm="100000">
                                          <p:val>
                                            <p:strVal val="#ppt_x"/>
                                          </p:val>
                                        </p:tav>
                                      </p:tavLst>
                                    </p:anim>
                                    <p:anim calcmode="lin" valueType="num">
                                      <p:cBhvr additive="base">
                                        <p:cTn id="89" dur="500" fill="hold"/>
                                        <p:tgtEl>
                                          <p:spTgt spid="18455"/>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18450"/>
                                        </p:tgtEl>
                                        <p:attrNameLst>
                                          <p:attrName>style.visibility</p:attrName>
                                        </p:attrNameLst>
                                      </p:cBhvr>
                                      <p:to>
                                        <p:strVal val="visible"/>
                                      </p:to>
                                    </p:set>
                                    <p:anim calcmode="lin" valueType="num">
                                      <p:cBhvr additive="base">
                                        <p:cTn id="94" dur="500" fill="hold"/>
                                        <p:tgtEl>
                                          <p:spTgt spid="18450"/>
                                        </p:tgtEl>
                                        <p:attrNameLst>
                                          <p:attrName>ppt_x</p:attrName>
                                        </p:attrNameLst>
                                      </p:cBhvr>
                                      <p:tavLst>
                                        <p:tav tm="0">
                                          <p:val>
                                            <p:strVal val="0-#ppt_w/2"/>
                                          </p:val>
                                        </p:tav>
                                        <p:tav tm="100000">
                                          <p:val>
                                            <p:strVal val="#ppt_x"/>
                                          </p:val>
                                        </p:tav>
                                      </p:tavLst>
                                    </p:anim>
                                    <p:anim calcmode="lin" valueType="num">
                                      <p:cBhvr additive="base">
                                        <p:cTn id="95" dur="500" fill="hold"/>
                                        <p:tgtEl>
                                          <p:spTgt spid="18450"/>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2" presetClass="entr" presetSubtype="8" fill="hold" grpId="0" nodeType="afterEffect">
                                  <p:stCondLst>
                                    <p:cond delay="0"/>
                                  </p:stCondLst>
                                  <p:childTnLst>
                                    <p:set>
                                      <p:cBhvr>
                                        <p:cTn id="98" dur="1" fill="hold">
                                          <p:stCondLst>
                                            <p:cond delay="0"/>
                                          </p:stCondLst>
                                        </p:cTn>
                                        <p:tgtEl>
                                          <p:spTgt spid="18452"/>
                                        </p:tgtEl>
                                        <p:attrNameLst>
                                          <p:attrName>style.visibility</p:attrName>
                                        </p:attrNameLst>
                                      </p:cBhvr>
                                      <p:to>
                                        <p:strVal val="visible"/>
                                      </p:to>
                                    </p:set>
                                    <p:anim calcmode="lin" valueType="num">
                                      <p:cBhvr additive="base">
                                        <p:cTn id="99" dur="500" fill="hold"/>
                                        <p:tgtEl>
                                          <p:spTgt spid="18452"/>
                                        </p:tgtEl>
                                        <p:attrNameLst>
                                          <p:attrName>ppt_x</p:attrName>
                                        </p:attrNameLst>
                                      </p:cBhvr>
                                      <p:tavLst>
                                        <p:tav tm="0">
                                          <p:val>
                                            <p:strVal val="0-#ppt_w/2"/>
                                          </p:val>
                                        </p:tav>
                                        <p:tav tm="100000">
                                          <p:val>
                                            <p:strVal val="#ppt_x"/>
                                          </p:val>
                                        </p:tav>
                                      </p:tavLst>
                                    </p:anim>
                                    <p:anim calcmode="lin" valueType="num">
                                      <p:cBhvr additive="base">
                                        <p:cTn id="100" dur="500" fill="hold"/>
                                        <p:tgtEl>
                                          <p:spTgt spid="18452"/>
                                        </p:tgtEl>
                                        <p:attrNameLst>
                                          <p:attrName>ppt_y</p:attrName>
                                        </p:attrNameLst>
                                      </p:cBhvr>
                                      <p:tavLst>
                                        <p:tav tm="0">
                                          <p:val>
                                            <p:strVal val="#ppt_y"/>
                                          </p:val>
                                        </p:tav>
                                        <p:tav tm="100000">
                                          <p:val>
                                            <p:strVal val="#ppt_y"/>
                                          </p:val>
                                        </p:tav>
                                      </p:tavLst>
                                    </p:anim>
                                  </p:childTnLst>
                                </p:cTn>
                              </p:par>
                            </p:childTnLst>
                          </p:cTn>
                        </p:par>
                        <p:par>
                          <p:cTn id="101" fill="hold">
                            <p:stCondLst>
                              <p:cond delay="1000"/>
                            </p:stCondLst>
                            <p:childTnLst>
                              <p:par>
                                <p:cTn id="102" presetID="2" presetClass="entr" presetSubtype="8" fill="hold" grpId="0" nodeType="afterEffect">
                                  <p:stCondLst>
                                    <p:cond delay="0"/>
                                  </p:stCondLst>
                                  <p:childTnLst>
                                    <p:set>
                                      <p:cBhvr>
                                        <p:cTn id="103" dur="1" fill="hold">
                                          <p:stCondLst>
                                            <p:cond delay="0"/>
                                          </p:stCondLst>
                                        </p:cTn>
                                        <p:tgtEl>
                                          <p:spTgt spid="18453"/>
                                        </p:tgtEl>
                                        <p:attrNameLst>
                                          <p:attrName>style.visibility</p:attrName>
                                        </p:attrNameLst>
                                      </p:cBhvr>
                                      <p:to>
                                        <p:strVal val="visible"/>
                                      </p:to>
                                    </p:set>
                                    <p:anim calcmode="lin" valueType="num">
                                      <p:cBhvr additive="base">
                                        <p:cTn id="104" dur="500" fill="hold"/>
                                        <p:tgtEl>
                                          <p:spTgt spid="18453"/>
                                        </p:tgtEl>
                                        <p:attrNameLst>
                                          <p:attrName>ppt_x</p:attrName>
                                        </p:attrNameLst>
                                      </p:cBhvr>
                                      <p:tavLst>
                                        <p:tav tm="0">
                                          <p:val>
                                            <p:strVal val="0-#ppt_w/2"/>
                                          </p:val>
                                        </p:tav>
                                        <p:tav tm="100000">
                                          <p:val>
                                            <p:strVal val="#ppt_x"/>
                                          </p:val>
                                        </p:tav>
                                      </p:tavLst>
                                    </p:anim>
                                    <p:anim calcmode="lin" valueType="num">
                                      <p:cBhvr additive="base">
                                        <p:cTn id="105" dur="500" fill="hold"/>
                                        <p:tgtEl>
                                          <p:spTgt spid="18453"/>
                                        </p:tgtEl>
                                        <p:attrNameLst>
                                          <p:attrName>ppt_y</p:attrName>
                                        </p:attrNameLst>
                                      </p:cBhvr>
                                      <p:tavLst>
                                        <p:tav tm="0">
                                          <p:val>
                                            <p:strVal val="#ppt_y"/>
                                          </p:val>
                                        </p:tav>
                                        <p:tav tm="100000">
                                          <p:val>
                                            <p:strVal val="#ppt_y"/>
                                          </p:val>
                                        </p:tav>
                                      </p:tavLst>
                                    </p:anim>
                                  </p:childTnLst>
                                </p:cTn>
                              </p:par>
                            </p:childTnLst>
                          </p:cTn>
                        </p:par>
                        <p:par>
                          <p:cTn id="106" fill="hold">
                            <p:stCondLst>
                              <p:cond delay="1500"/>
                            </p:stCondLst>
                            <p:childTnLst>
                              <p:par>
                                <p:cTn id="107" presetID="2" presetClass="entr" presetSubtype="8" fill="hold" grpId="0" nodeType="afterEffect">
                                  <p:stCondLst>
                                    <p:cond delay="0"/>
                                  </p:stCondLst>
                                  <p:childTnLst>
                                    <p:set>
                                      <p:cBhvr>
                                        <p:cTn id="108" dur="1" fill="hold">
                                          <p:stCondLst>
                                            <p:cond delay="0"/>
                                          </p:stCondLst>
                                        </p:cTn>
                                        <p:tgtEl>
                                          <p:spTgt spid="18454"/>
                                        </p:tgtEl>
                                        <p:attrNameLst>
                                          <p:attrName>style.visibility</p:attrName>
                                        </p:attrNameLst>
                                      </p:cBhvr>
                                      <p:to>
                                        <p:strVal val="visible"/>
                                      </p:to>
                                    </p:set>
                                    <p:anim calcmode="lin" valueType="num">
                                      <p:cBhvr additive="base">
                                        <p:cTn id="109" dur="500" fill="hold"/>
                                        <p:tgtEl>
                                          <p:spTgt spid="18454"/>
                                        </p:tgtEl>
                                        <p:attrNameLst>
                                          <p:attrName>ppt_x</p:attrName>
                                        </p:attrNameLst>
                                      </p:cBhvr>
                                      <p:tavLst>
                                        <p:tav tm="0">
                                          <p:val>
                                            <p:strVal val="0-#ppt_w/2"/>
                                          </p:val>
                                        </p:tav>
                                        <p:tav tm="100000">
                                          <p:val>
                                            <p:strVal val="#ppt_x"/>
                                          </p:val>
                                        </p:tav>
                                      </p:tavLst>
                                    </p:anim>
                                    <p:anim calcmode="lin" valueType="num">
                                      <p:cBhvr additive="base">
                                        <p:cTn id="110"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2" grpId="0" animBg="1"/>
      <p:bldP spid="18443" grpId="0" animBg="1"/>
      <p:bldP spid="18444" grpId="0" animBg="1"/>
      <p:bldP spid="18445" grpId="0" autoUpdateAnimBg="0"/>
      <p:bldP spid="18446" grpId="0" autoUpdateAnimBg="0"/>
      <p:bldP spid="18447" grpId="0" autoUpdateAnimBg="0"/>
      <p:bldP spid="18448" grpId="0" autoUpdateAnimBg="0"/>
      <p:bldP spid="18449" grpId="0" animBg="1"/>
      <p:bldP spid="18450" grpId="0" autoUpdateAnimBg="0"/>
      <p:bldP spid="18451" grpId="0" autoUpdateAnimBg="0"/>
      <p:bldP spid="18452" grpId="0" autoUpdateAnimBg="0"/>
      <p:bldP spid="18453" grpId="0" autoUpdateAnimBg="0"/>
      <p:bldP spid="18454" grpId="0" autoUpdateAnimBg="0"/>
      <p:bldP spid="18455" grpId="0" autoUpdateAnimBg="0"/>
      <p:bldP spid="18456" grpId="0" autoUpdateAnimBg="0"/>
      <p:bldP spid="18457" grpId="0" autoUpdateAnimBg="0"/>
      <p:bldP spid="18458" grpId="0" autoUpdateAnimBg="0"/>
      <p:bldP spid="18459" grpId="0" animBg="1"/>
      <p:bldP spid="18460" grpId="0" animBg="1"/>
      <p:bldP spid="18461" grpId="0" animBg="1"/>
      <p:bldP spid="1846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Item Response </a:t>
            </a:r>
            <a:r>
              <a:rPr lang="en-US" dirty="0" smtClean="0"/>
              <a:t>Theory (IRT)</a:t>
            </a:r>
            <a:endParaRPr lang="en-AU" dirty="0"/>
          </a:p>
        </p:txBody>
      </p:sp>
      <p:sp>
        <p:nvSpPr>
          <p:cNvPr id="20483" name="Rectangle 3"/>
          <p:cNvSpPr>
            <a:spLocks noGrp="1" noChangeArrowheads="1"/>
          </p:cNvSpPr>
          <p:nvPr>
            <p:ph type="body" idx="1"/>
          </p:nvPr>
        </p:nvSpPr>
        <p:spPr>
          <a:xfrm>
            <a:off x="1066800" y="1676400"/>
            <a:ext cx="7769225" cy="5181600"/>
          </a:xfrm>
        </p:spPr>
        <p:txBody>
          <a:bodyPr/>
          <a:lstStyle/>
          <a:p>
            <a:pPr>
              <a:lnSpc>
                <a:spcPct val="90000"/>
              </a:lnSpc>
            </a:pPr>
            <a:r>
              <a:rPr lang="en-US" dirty="0"/>
              <a:t>Item response theory helps us </a:t>
            </a:r>
            <a:r>
              <a:rPr lang="en-US" dirty="0" smtClean="0"/>
              <a:t>address the shortcomings of raw scores</a:t>
            </a:r>
            <a:endParaRPr lang="en-US" dirty="0"/>
          </a:p>
          <a:p>
            <a:pPr lvl="1">
              <a:lnSpc>
                <a:spcPct val="90000"/>
              </a:lnSpc>
            </a:pPr>
            <a:r>
              <a:rPr lang="en-US" dirty="0"/>
              <a:t>If item response data fit </a:t>
            </a:r>
            <a:r>
              <a:rPr lang="en-US" dirty="0" smtClean="0"/>
              <a:t>and IRT (</a:t>
            </a:r>
            <a:r>
              <a:rPr lang="en-US" dirty="0" err="1" smtClean="0"/>
              <a:t>Rasch</a:t>
            </a:r>
            <a:r>
              <a:rPr lang="en-US" dirty="0" smtClean="0"/>
              <a:t>) </a:t>
            </a:r>
            <a:r>
              <a:rPr lang="en-US" dirty="0"/>
              <a:t>model, measurement is at its most powerful level.</a:t>
            </a:r>
          </a:p>
          <a:p>
            <a:pPr lvl="2">
              <a:lnSpc>
                <a:spcPct val="90000"/>
              </a:lnSpc>
            </a:pPr>
            <a:r>
              <a:rPr lang="en-US" dirty="0"/>
              <a:t>Person abilities and item difficulties are calibrated on the same scale.</a:t>
            </a:r>
          </a:p>
          <a:p>
            <a:pPr lvl="2">
              <a:lnSpc>
                <a:spcPct val="90000"/>
              </a:lnSpc>
            </a:pPr>
            <a:r>
              <a:rPr lang="en-US" dirty="0"/>
              <a:t>Meanings can be constructed to describe scores</a:t>
            </a:r>
          </a:p>
          <a:p>
            <a:pPr lvl="2">
              <a:lnSpc>
                <a:spcPct val="90000"/>
              </a:lnSpc>
            </a:pPr>
            <a:r>
              <a:rPr lang="en-US" dirty="0"/>
              <a:t>Student scores </a:t>
            </a:r>
            <a:r>
              <a:rPr lang="en-US" dirty="0" smtClean="0"/>
              <a:t>are </a:t>
            </a:r>
            <a:r>
              <a:rPr lang="en-US" dirty="0"/>
              <a:t>independent of the particular set of items in the test.</a:t>
            </a:r>
          </a:p>
          <a:p>
            <a:pPr lvl="1">
              <a:lnSpc>
                <a:spcPct val="90000"/>
              </a:lnSpc>
            </a:pPr>
            <a:r>
              <a:rPr lang="en-US" dirty="0"/>
              <a:t>IRT provides tools to assess the extent to which good measurement properties are achieved.</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IRT </a:t>
            </a:r>
            <a:endParaRPr lang="en-AU"/>
          </a:p>
        </p:txBody>
      </p:sp>
      <p:sp>
        <p:nvSpPr>
          <p:cNvPr id="22531" name="Rectangle 3"/>
          <p:cNvSpPr>
            <a:spLocks noGrp="1" noChangeArrowheads="1"/>
          </p:cNvSpPr>
          <p:nvPr>
            <p:ph type="body" idx="1"/>
          </p:nvPr>
        </p:nvSpPr>
        <p:spPr/>
        <p:txBody>
          <a:bodyPr/>
          <a:lstStyle/>
          <a:p>
            <a:r>
              <a:rPr lang="en-US" dirty="0"/>
              <a:t>IRT models give the </a:t>
            </a:r>
            <a:r>
              <a:rPr lang="en-US" b="1" i="1" dirty="0">
                <a:solidFill>
                  <a:srgbClr val="FF0000"/>
                </a:solidFill>
              </a:rPr>
              <a:t>probability</a:t>
            </a:r>
            <a:r>
              <a:rPr lang="en-US" dirty="0"/>
              <a:t> of success of a person on </a:t>
            </a:r>
            <a:r>
              <a:rPr lang="en-US" dirty="0" smtClean="0"/>
              <a:t>items</a:t>
            </a:r>
            <a:r>
              <a:rPr lang="en-US" dirty="0"/>
              <a:t>.</a:t>
            </a:r>
          </a:p>
          <a:p>
            <a:r>
              <a:rPr lang="en-US" dirty="0"/>
              <a:t>IRT models are not deterministic, but </a:t>
            </a:r>
            <a:r>
              <a:rPr lang="en-US" dirty="0" err="1"/>
              <a:t>probablistic</a:t>
            </a:r>
            <a:r>
              <a:rPr lang="en-US" dirty="0"/>
              <a:t>.</a:t>
            </a:r>
          </a:p>
          <a:p>
            <a:r>
              <a:rPr lang="en-US" dirty="0"/>
              <a:t>Given the item difficulty and person ability, one can compute the probability of success for each person on each item.</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Building a Model</a:t>
            </a:r>
          </a:p>
        </p:txBody>
      </p:sp>
      <p:sp>
        <p:nvSpPr>
          <p:cNvPr id="24579" name="Line 3"/>
          <p:cNvSpPr>
            <a:spLocks noChangeShapeType="1"/>
          </p:cNvSpPr>
          <p:nvPr/>
        </p:nvSpPr>
        <p:spPr bwMode="auto">
          <a:xfrm flipV="1">
            <a:off x="4953000" y="2057400"/>
            <a:ext cx="0" cy="4191000"/>
          </a:xfrm>
          <a:prstGeom prst="line">
            <a:avLst/>
          </a:prstGeom>
          <a:noFill/>
          <a:ln w="25400">
            <a:solidFill>
              <a:schemeClr val="tx1"/>
            </a:solidFill>
            <a:round/>
            <a:headEnd type="none" w="sm" len="sm"/>
            <a:tailEnd type="triangle" w="lg" len="lg"/>
          </a:ln>
          <a:effectLst/>
        </p:spPr>
        <p:txBody>
          <a:bodyPr wrap="none"/>
          <a:lstStyle/>
          <a:p>
            <a:endParaRPr lang="en-US"/>
          </a:p>
        </p:txBody>
      </p:sp>
      <p:sp>
        <p:nvSpPr>
          <p:cNvPr id="24580" name="AutoShape 4"/>
          <p:cNvSpPr>
            <a:spLocks noChangeArrowheads="1"/>
          </p:cNvSpPr>
          <p:nvPr/>
        </p:nvSpPr>
        <p:spPr bwMode="auto">
          <a:xfrm>
            <a:off x="990600" y="6096000"/>
            <a:ext cx="7924800" cy="304800"/>
          </a:xfrm>
          <a:prstGeom prst="leftRightArrow">
            <a:avLst>
              <a:gd name="adj1" fmla="val 8333"/>
              <a:gd name="adj2" fmla="val 227620"/>
            </a:avLst>
          </a:prstGeom>
          <a:solidFill>
            <a:schemeClr val="accent2"/>
          </a:solidFill>
          <a:ln w="9525">
            <a:solidFill>
              <a:schemeClr val="tx1"/>
            </a:solidFill>
            <a:miter lim="800000"/>
            <a:headEnd type="none" w="sm" len="sm"/>
            <a:tailEnd type="none" w="lg" len="lg"/>
          </a:ln>
          <a:effectLst/>
        </p:spPr>
        <p:txBody>
          <a:bodyPr wrap="none" anchor="ctr"/>
          <a:lstStyle/>
          <a:p>
            <a:endParaRPr lang="en-US"/>
          </a:p>
        </p:txBody>
      </p:sp>
      <p:sp>
        <p:nvSpPr>
          <p:cNvPr id="24581" name="Text Box 5"/>
          <p:cNvSpPr txBox="1">
            <a:spLocks noChangeArrowheads="1"/>
          </p:cNvSpPr>
          <p:nvPr/>
        </p:nvSpPr>
        <p:spPr bwMode="auto">
          <a:xfrm>
            <a:off x="3429000" y="1717675"/>
            <a:ext cx="290830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Probability of Success</a:t>
            </a:r>
          </a:p>
        </p:txBody>
      </p:sp>
      <p:sp>
        <p:nvSpPr>
          <p:cNvPr id="24582" name="Text Box 6"/>
          <p:cNvSpPr txBox="1">
            <a:spLocks noChangeArrowheads="1"/>
          </p:cNvSpPr>
          <p:nvPr/>
        </p:nvSpPr>
        <p:spPr bwMode="auto">
          <a:xfrm>
            <a:off x="609600" y="6373813"/>
            <a:ext cx="2481263" cy="3968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000">
                <a:latin typeface="Times New Roman" pitchFamily="18" charset="0"/>
              </a:rPr>
              <a:t>Very low achievement</a:t>
            </a:r>
          </a:p>
        </p:txBody>
      </p:sp>
      <p:sp>
        <p:nvSpPr>
          <p:cNvPr id="24583" name="Text Box 7"/>
          <p:cNvSpPr txBox="1">
            <a:spLocks noChangeArrowheads="1"/>
          </p:cNvSpPr>
          <p:nvPr/>
        </p:nvSpPr>
        <p:spPr bwMode="auto">
          <a:xfrm>
            <a:off x="6475413" y="6365875"/>
            <a:ext cx="2551112" cy="3968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000">
                <a:latin typeface="Times New Roman" pitchFamily="18" charset="0"/>
              </a:rPr>
              <a:t>Very high achievement</a:t>
            </a:r>
          </a:p>
        </p:txBody>
      </p:sp>
      <p:sp>
        <p:nvSpPr>
          <p:cNvPr id="24584" name="Text Box 8"/>
          <p:cNvSpPr txBox="1">
            <a:spLocks noChangeArrowheads="1"/>
          </p:cNvSpPr>
          <p:nvPr/>
        </p:nvSpPr>
        <p:spPr bwMode="auto">
          <a:xfrm>
            <a:off x="5518150" y="21336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1.0</a:t>
            </a:r>
          </a:p>
        </p:txBody>
      </p:sp>
      <p:sp>
        <p:nvSpPr>
          <p:cNvPr id="24585" name="Line 9"/>
          <p:cNvSpPr>
            <a:spLocks noChangeShapeType="1"/>
          </p:cNvSpPr>
          <p:nvPr/>
        </p:nvSpPr>
        <p:spPr bwMode="auto">
          <a:xfrm flipH="1">
            <a:off x="4994275" y="23717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4586" name="Text Box 10"/>
          <p:cNvSpPr txBox="1">
            <a:spLocks noChangeArrowheads="1"/>
          </p:cNvSpPr>
          <p:nvPr/>
        </p:nvSpPr>
        <p:spPr bwMode="auto">
          <a:xfrm>
            <a:off x="5553075" y="57150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0.0</a:t>
            </a:r>
          </a:p>
        </p:txBody>
      </p:sp>
      <p:sp>
        <p:nvSpPr>
          <p:cNvPr id="24587" name="Line 11"/>
          <p:cNvSpPr>
            <a:spLocks noChangeShapeType="1"/>
          </p:cNvSpPr>
          <p:nvPr/>
        </p:nvSpPr>
        <p:spPr bwMode="auto">
          <a:xfrm flipH="1">
            <a:off x="5029200" y="59531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4588" name="Text Box 12"/>
          <p:cNvSpPr txBox="1">
            <a:spLocks noChangeArrowheads="1"/>
          </p:cNvSpPr>
          <p:nvPr/>
        </p:nvSpPr>
        <p:spPr bwMode="auto">
          <a:xfrm>
            <a:off x="5553075" y="38100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0.5</a:t>
            </a:r>
          </a:p>
        </p:txBody>
      </p:sp>
      <p:sp>
        <p:nvSpPr>
          <p:cNvPr id="24589" name="Line 13"/>
          <p:cNvSpPr>
            <a:spLocks noChangeShapeType="1"/>
          </p:cNvSpPr>
          <p:nvPr/>
        </p:nvSpPr>
        <p:spPr bwMode="auto">
          <a:xfrm flipH="1">
            <a:off x="5029200" y="40481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Imagine a middle difficulty task</a:t>
            </a:r>
          </a:p>
        </p:txBody>
      </p:sp>
      <p:sp>
        <p:nvSpPr>
          <p:cNvPr id="26627" name="Line 3"/>
          <p:cNvSpPr>
            <a:spLocks noChangeShapeType="1"/>
          </p:cNvSpPr>
          <p:nvPr/>
        </p:nvSpPr>
        <p:spPr bwMode="auto">
          <a:xfrm flipV="1">
            <a:off x="4953000" y="2057400"/>
            <a:ext cx="0" cy="4191000"/>
          </a:xfrm>
          <a:prstGeom prst="line">
            <a:avLst/>
          </a:prstGeom>
          <a:noFill/>
          <a:ln w="25400">
            <a:solidFill>
              <a:schemeClr val="tx1"/>
            </a:solidFill>
            <a:round/>
            <a:headEnd type="none" w="sm" len="sm"/>
            <a:tailEnd type="triangle" w="lg" len="lg"/>
          </a:ln>
          <a:effectLst/>
        </p:spPr>
        <p:txBody>
          <a:bodyPr wrap="none"/>
          <a:lstStyle/>
          <a:p>
            <a:endParaRPr lang="en-US"/>
          </a:p>
        </p:txBody>
      </p:sp>
      <p:sp>
        <p:nvSpPr>
          <p:cNvPr id="26628" name="AutoShape 4"/>
          <p:cNvSpPr>
            <a:spLocks noChangeArrowheads="1"/>
          </p:cNvSpPr>
          <p:nvPr/>
        </p:nvSpPr>
        <p:spPr bwMode="auto">
          <a:xfrm>
            <a:off x="990600" y="6096000"/>
            <a:ext cx="7924800" cy="304800"/>
          </a:xfrm>
          <a:prstGeom prst="leftRightArrow">
            <a:avLst>
              <a:gd name="adj1" fmla="val 8333"/>
              <a:gd name="adj2" fmla="val 227620"/>
            </a:avLst>
          </a:prstGeom>
          <a:solidFill>
            <a:schemeClr val="accent2"/>
          </a:solidFill>
          <a:ln w="9525">
            <a:solidFill>
              <a:schemeClr val="tx1"/>
            </a:solidFill>
            <a:miter lim="800000"/>
            <a:headEnd type="none" w="sm" len="sm"/>
            <a:tailEnd type="none" w="lg" len="lg"/>
          </a:ln>
          <a:effectLst/>
        </p:spPr>
        <p:txBody>
          <a:bodyPr wrap="none" anchor="ctr"/>
          <a:lstStyle/>
          <a:p>
            <a:endParaRPr lang="en-US"/>
          </a:p>
        </p:txBody>
      </p:sp>
      <p:sp>
        <p:nvSpPr>
          <p:cNvPr id="26629" name="Text Box 5"/>
          <p:cNvSpPr txBox="1">
            <a:spLocks noChangeArrowheads="1"/>
          </p:cNvSpPr>
          <p:nvPr/>
        </p:nvSpPr>
        <p:spPr bwMode="auto">
          <a:xfrm>
            <a:off x="3429000" y="1717675"/>
            <a:ext cx="290830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Probability of Success</a:t>
            </a:r>
          </a:p>
        </p:txBody>
      </p:sp>
      <p:sp>
        <p:nvSpPr>
          <p:cNvPr id="26630" name="Text Box 6"/>
          <p:cNvSpPr txBox="1">
            <a:spLocks noChangeArrowheads="1"/>
          </p:cNvSpPr>
          <p:nvPr/>
        </p:nvSpPr>
        <p:spPr bwMode="auto">
          <a:xfrm>
            <a:off x="609600" y="6373813"/>
            <a:ext cx="2481263" cy="3968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000">
                <a:latin typeface="Times New Roman" pitchFamily="18" charset="0"/>
              </a:rPr>
              <a:t>Very low achievement</a:t>
            </a:r>
          </a:p>
        </p:txBody>
      </p:sp>
      <p:sp>
        <p:nvSpPr>
          <p:cNvPr id="26631" name="Text Box 7"/>
          <p:cNvSpPr txBox="1">
            <a:spLocks noChangeArrowheads="1"/>
          </p:cNvSpPr>
          <p:nvPr/>
        </p:nvSpPr>
        <p:spPr bwMode="auto">
          <a:xfrm>
            <a:off x="6475413" y="6365875"/>
            <a:ext cx="2551112" cy="3968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000">
                <a:latin typeface="Times New Roman" pitchFamily="18" charset="0"/>
              </a:rPr>
              <a:t>Very high achievement</a:t>
            </a:r>
          </a:p>
        </p:txBody>
      </p:sp>
      <p:sp>
        <p:nvSpPr>
          <p:cNvPr id="26632" name="Text Box 8"/>
          <p:cNvSpPr txBox="1">
            <a:spLocks noChangeArrowheads="1"/>
          </p:cNvSpPr>
          <p:nvPr/>
        </p:nvSpPr>
        <p:spPr bwMode="auto">
          <a:xfrm>
            <a:off x="5518150" y="21336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1.0</a:t>
            </a:r>
          </a:p>
        </p:txBody>
      </p:sp>
      <p:sp>
        <p:nvSpPr>
          <p:cNvPr id="26633" name="Line 9"/>
          <p:cNvSpPr>
            <a:spLocks noChangeShapeType="1"/>
          </p:cNvSpPr>
          <p:nvPr/>
        </p:nvSpPr>
        <p:spPr bwMode="auto">
          <a:xfrm flipH="1">
            <a:off x="4994275" y="23717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6634" name="Text Box 10"/>
          <p:cNvSpPr txBox="1">
            <a:spLocks noChangeArrowheads="1"/>
          </p:cNvSpPr>
          <p:nvPr/>
        </p:nvSpPr>
        <p:spPr bwMode="auto">
          <a:xfrm>
            <a:off x="5553075" y="57150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0.0</a:t>
            </a:r>
          </a:p>
        </p:txBody>
      </p:sp>
      <p:sp>
        <p:nvSpPr>
          <p:cNvPr id="26635" name="Line 11"/>
          <p:cNvSpPr>
            <a:spLocks noChangeShapeType="1"/>
          </p:cNvSpPr>
          <p:nvPr/>
        </p:nvSpPr>
        <p:spPr bwMode="auto">
          <a:xfrm flipH="1">
            <a:off x="5029200" y="59531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6636" name="Text Box 12"/>
          <p:cNvSpPr txBox="1">
            <a:spLocks noChangeArrowheads="1"/>
          </p:cNvSpPr>
          <p:nvPr/>
        </p:nvSpPr>
        <p:spPr bwMode="auto">
          <a:xfrm>
            <a:off x="5553075" y="38100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0.5</a:t>
            </a:r>
          </a:p>
        </p:txBody>
      </p:sp>
      <p:sp>
        <p:nvSpPr>
          <p:cNvPr id="26637" name="Line 13"/>
          <p:cNvSpPr>
            <a:spLocks noChangeShapeType="1"/>
          </p:cNvSpPr>
          <p:nvPr/>
        </p:nvSpPr>
        <p:spPr bwMode="auto">
          <a:xfrm flipH="1">
            <a:off x="5029200" y="40481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6638" name="Text Box 14"/>
          <p:cNvSpPr txBox="1">
            <a:spLocks noChangeArrowheads="1"/>
          </p:cNvSpPr>
          <p:nvPr/>
        </p:nvSpPr>
        <p:spPr bwMode="auto">
          <a:xfrm>
            <a:off x="8202613" y="2133600"/>
            <a:ext cx="484187" cy="519113"/>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800" b="1">
                <a:solidFill>
                  <a:srgbClr val="FF0000"/>
                </a:solidFill>
                <a:latin typeface="Times New Roman" pitchFamily="18" charset="0"/>
                <a:sym typeface="Wingdings" pitchFamily="2" charset="2"/>
              </a:rPr>
              <a:t></a:t>
            </a:r>
            <a:endParaRPr lang="en-US" sz="2800" b="1">
              <a:solidFill>
                <a:srgbClr val="FF0000"/>
              </a:solidFill>
              <a:latin typeface="Times New Roman" pitchFamily="18" charset="0"/>
            </a:endParaRPr>
          </a:p>
        </p:txBody>
      </p:sp>
      <p:sp>
        <p:nvSpPr>
          <p:cNvPr id="26639" name="Text Box 15"/>
          <p:cNvSpPr txBox="1">
            <a:spLocks noChangeArrowheads="1"/>
          </p:cNvSpPr>
          <p:nvPr/>
        </p:nvSpPr>
        <p:spPr bwMode="auto">
          <a:xfrm>
            <a:off x="4697413" y="3824288"/>
            <a:ext cx="484187" cy="519112"/>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800" b="1">
                <a:solidFill>
                  <a:srgbClr val="FF0000"/>
                </a:solidFill>
                <a:latin typeface="Times New Roman" pitchFamily="18" charset="0"/>
                <a:sym typeface="Wingdings" pitchFamily="2" charset="2"/>
              </a:rPr>
              <a:t></a:t>
            </a:r>
            <a:endParaRPr lang="en-US" sz="2800" b="1">
              <a:solidFill>
                <a:srgbClr val="FF0000"/>
              </a:solidFill>
              <a:latin typeface="Times New Roman" pitchFamily="18" charset="0"/>
            </a:endParaRPr>
          </a:p>
        </p:txBody>
      </p:sp>
      <p:sp>
        <p:nvSpPr>
          <p:cNvPr id="26640" name="Text Box 16"/>
          <p:cNvSpPr txBox="1">
            <a:spLocks noChangeArrowheads="1"/>
          </p:cNvSpPr>
          <p:nvPr/>
        </p:nvSpPr>
        <p:spPr bwMode="auto">
          <a:xfrm>
            <a:off x="1066800" y="5435600"/>
            <a:ext cx="484188" cy="519113"/>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800" b="1">
                <a:solidFill>
                  <a:srgbClr val="FF0000"/>
                </a:solidFill>
                <a:latin typeface="Times New Roman" pitchFamily="18" charset="0"/>
                <a:sym typeface="Wingdings" pitchFamily="2" charset="2"/>
              </a:rPr>
              <a:t></a:t>
            </a:r>
            <a:endParaRPr lang="en-US" sz="2800" b="1">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anim calcmode="lin" valueType="num">
                                      <p:cBhvr>
                                        <p:cTn id="7" dur="500" fill="hold"/>
                                        <p:tgtEl>
                                          <p:spTgt spid="26638"/>
                                        </p:tgtEl>
                                        <p:attrNameLst>
                                          <p:attrName>ppt_w</p:attrName>
                                        </p:attrNameLst>
                                      </p:cBhvr>
                                      <p:tavLst>
                                        <p:tav tm="0">
                                          <p:val>
                                            <p:fltVal val="0"/>
                                          </p:val>
                                        </p:tav>
                                        <p:tav tm="100000">
                                          <p:val>
                                            <p:strVal val="#ppt_w"/>
                                          </p:val>
                                        </p:tav>
                                      </p:tavLst>
                                    </p:anim>
                                    <p:anim calcmode="lin" valueType="num">
                                      <p:cBhvr>
                                        <p:cTn id="8" dur="500" fill="hold"/>
                                        <p:tgtEl>
                                          <p:spTgt spid="266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40"/>
                                        </p:tgtEl>
                                        <p:attrNameLst>
                                          <p:attrName>style.visibility</p:attrName>
                                        </p:attrNameLst>
                                      </p:cBhvr>
                                      <p:to>
                                        <p:strVal val="visible"/>
                                      </p:to>
                                    </p:set>
                                    <p:anim calcmode="lin" valueType="num">
                                      <p:cBhvr>
                                        <p:cTn id="13" dur="500" fill="hold"/>
                                        <p:tgtEl>
                                          <p:spTgt spid="26640"/>
                                        </p:tgtEl>
                                        <p:attrNameLst>
                                          <p:attrName>ppt_w</p:attrName>
                                        </p:attrNameLst>
                                      </p:cBhvr>
                                      <p:tavLst>
                                        <p:tav tm="0">
                                          <p:val>
                                            <p:fltVal val="0"/>
                                          </p:val>
                                        </p:tav>
                                        <p:tav tm="100000">
                                          <p:val>
                                            <p:strVal val="#ppt_w"/>
                                          </p:val>
                                        </p:tav>
                                      </p:tavLst>
                                    </p:anim>
                                    <p:anim calcmode="lin" valueType="num">
                                      <p:cBhvr>
                                        <p:cTn id="14" dur="500" fill="hold"/>
                                        <p:tgtEl>
                                          <p:spTgt spid="2664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39"/>
                                        </p:tgtEl>
                                        <p:attrNameLst>
                                          <p:attrName>style.visibility</p:attrName>
                                        </p:attrNameLst>
                                      </p:cBhvr>
                                      <p:to>
                                        <p:strVal val="visible"/>
                                      </p:to>
                                    </p:set>
                                    <p:anim calcmode="lin" valueType="num">
                                      <p:cBhvr>
                                        <p:cTn id="19" dur="500" fill="hold"/>
                                        <p:tgtEl>
                                          <p:spTgt spid="26639"/>
                                        </p:tgtEl>
                                        <p:attrNameLst>
                                          <p:attrName>ppt_w</p:attrName>
                                        </p:attrNameLst>
                                      </p:cBhvr>
                                      <p:tavLst>
                                        <p:tav tm="0">
                                          <p:val>
                                            <p:fltVal val="0"/>
                                          </p:val>
                                        </p:tav>
                                        <p:tav tm="100000">
                                          <p:val>
                                            <p:strVal val="#ppt_w"/>
                                          </p:val>
                                        </p:tav>
                                      </p:tavLst>
                                    </p:anim>
                                    <p:anim calcmode="lin" valueType="num">
                                      <p:cBhvr>
                                        <p:cTn id="20" dur="500" fill="hold"/>
                                        <p:tgtEl>
                                          <p:spTgt spid="266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utoUpdateAnimBg="0"/>
      <p:bldP spid="26639" grpId="0" autoUpdateAnimBg="0"/>
      <p:bldP spid="2664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Item Characteristic Curve</a:t>
            </a:r>
          </a:p>
        </p:txBody>
      </p:sp>
      <p:sp>
        <p:nvSpPr>
          <p:cNvPr id="28675" name="Line 3"/>
          <p:cNvSpPr>
            <a:spLocks noChangeShapeType="1"/>
          </p:cNvSpPr>
          <p:nvPr/>
        </p:nvSpPr>
        <p:spPr bwMode="auto">
          <a:xfrm flipV="1">
            <a:off x="4953000" y="2057400"/>
            <a:ext cx="0" cy="4191000"/>
          </a:xfrm>
          <a:prstGeom prst="line">
            <a:avLst/>
          </a:prstGeom>
          <a:noFill/>
          <a:ln w="25400">
            <a:solidFill>
              <a:schemeClr val="tx1"/>
            </a:solidFill>
            <a:round/>
            <a:headEnd type="none" w="sm" len="sm"/>
            <a:tailEnd type="triangle" w="lg" len="lg"/>
          </a:ln>
          <a:effectLst/>
        </p:spPr>
        <p:txBody>
          <a:bodyPr wrap="none"/>
          <a:lstStyle/>
          <a:p>
            <a:endParaRPr lang="en-US"/>
          </a:p>
        </p:txBody>
      </p:sp>
      <p:sp>
        <p:nvSpPr>
          <p:cNvPr id="28676" name="AutoShape 4"/>
          <p:cNvSpPr>
            <a:spLocks noChangeArrowheads="1"/>
          </p:cNvSpPr>
          <p:nvPr/>
        </p:nvSpPr>
        <p:spPr bwMode="auto">
          <a:xfrm>
            <a:off x="990600" y="6096000"/>
            <a:ext cx="7924800" cy="304800"/>
          </a:xfrm>
          <a:prstGeom prst="leftRightArrow">
            <a:avLst>
              <a:gd name="adj1" fmla="val 8333"/>
              <a:gd name="adj2" fmla="val 227620"/>
            </a:avLst>
          </a:prstGeom>
          <a:solidFill>
            <a:schemeClr val="accent2"/>
          </a:solidFill>
          <a:ln w="9525">
            <a:solidFill>
              <a:schemeClr val="tx1"/>
            </a:solidFill>
            <a:miter lim="800000"/>
            <a:headEnd type="none" w="sm" len="sm"/>
            <a:tailEnd type="none" w="lg" len="lg"/>
          </a:ln>
          <a:effectLst/>
        </p:spPr>
        <p:txBody>
          <a:bodyPr wrap="none" anchor="ctr"/>
          <a:lstStyle/>
          <a:p>
            <a:endParaRPr lang="en-US"/>
          </a:p>
        </p:txBody>
      </p:sp>
      <p:sp>
        <p:nvSpPr>
          <p:cNvPr id="28677" name="Text Box 5"/>
          <p:cNvSpPr txBox="1">
            <a:spLocks noChangeArrowheads="1"/>
          </p:cNvSpPr>
          <p:nvPr/>
        </p:nvSpPr>
        <p:spPr bwMode="auto">
          <a:xfrm>
            <a:off x="3429000" y="1717675"/>
            <a:ext cx="290830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Probability of Success</a:t>
            </a:r>
          </a:p>
        </p:txBody>
      </p:sp>
      <p:sp>
        <p:nvSpPr>
          <p:cNvPr id="28678" name="Text Box 6"/>
          <p:cNvSpPr txBox="1">
            <a:spLocks noChangeArrowheads="1"/>
          </p:cNvSpPr>
          <p:nvPr/>
        </p:nvSpPr>
        <p:spPr bwMode="auto">
          <a:xfrm>
            <a:off x="609600" y="6373813"/>
            <a:ext cx="2481263" cy="3968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000">
                <a:latin typeface="Times New Roman" pitchFamily="18" charset="0"/>
              </a:rPr>
              <a:t>Very low achievement</a:t>
            </a:r>
          </a:p>
        </p:txBody>
      </p:sp>
      <p:sp>
        <p:nvSpPr>
          <p:cNvPr id="28679" name="Text Box 7"/>
          <p:cNvSpPr txBox="1">
            <a:spLocks noChangeArrowheads="1"/>
          </p:cNvSpPr>
          <p:nvPr/>
        </p:nvSpPr>
        <p:spPr bwMode="auto">
          <a:xfrm>
            <a:off x="6475413" y="6365875"/>
            <a:ext cx="2551112" cy="3968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000">
                <a:latin typeface="Times New Roman" pitchFamily="18" charset="0"/>
              </a:rPr>
              <a:t>Very high achievement</a:t>
            </a:r>
          </a:p>
        </p:txBody>
      </p:sp>
      <p:sp>
        <p:nvSpPr>
          <p:cNvPr id="28680" name="Text Box 8"/>
          <p:cNvSpPr txBox="1">
            <a:spLocks noChangeArrowheads="1"/>
          </p:cNvSpPr>
          <p:nvPr/>
        </p:nvSpPr>
        <p:spPr bwMode="auto">
          <a:xfrm>
            <a:off x="5518150" y="21336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1.0</a:t>
            </a:r>
          </a:p>
        </p:txBody>
      </p:sp>
      <p:sp>
        <p:nvSpPr>
          <p:cNvPr id="28681" name="Line 9"/>
          <p:cNvSpPr>
            <a:spLocks noChangeShapeType="1"/>
          </p:cNvSpPr>
          <p:nvPr/>
        </p:nvSpPr>
        <p:spPr bwMode="auto">
          <a:xfrm flipH="1">
            <a:off x="4994275" y="23717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8682" name="Text Box 10"/>
          <p:cNvSpPr txBox="1">
            <a:spLocks noChangeArrowheads="1"/>
          </p:cNvSpPr>
          <p:nvPr/>
        </p:nvSpPr>
        <p:spPr bwMode="auto">
          <a:xfrm>
            <a:off x="5553075" y="57150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0.0</a:t>
            </a:r>
          </a:p>
        </p:txBody>
      </p:sp>
      <p:sp>
        <p:nvSpPr>
          <p:cNvPr id="28683" name="Line 11"/>
          <p:cNvSpPr>
            <a:spLocks noChangeShapeType="1"/>
          </p:cNvSpPr>
          <p:nvPr/>
        </p:nvSpPr>
        <p:spPr bwMode="auto">
          <a:xfrm flipH="1">
            <a:off x="5029200" y="59531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8684" name="Text Box 12"/>
          <p:cNvSpPr txBox="1">
            <a:spLocks noChangeArrowheads="1"/>
          </p:cNvSpPr>
          <p:nvPr/>
        </p:nvSpPr>
        <p:spPr bwMode="auto">
          <a:xfrm>
            <a:off x="5553075" y="3810000"/>
            <a:ext cx="565150" cy="457200"/>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400">
                <a:latin typeface="Times New Roman" pitchFamily="18" charset="0"/>
              </a:rPr>
              <a:t>0.5</a:t>
            </a:r>
          </a:p>
        </p:txBody>
      </p:sp>
      <p:sp>
        <p:nvSpPr>
          <p:cNvPr id="28685" name="Line 13"/>
          <p:cNvSpPr>
            <a:spLocks noChangeShapeType="1"/>
          </p:cNvSpPr>
          <p:nvPr/>
        </p:nvSpPr>
        <p:spPr bwMode="auto">
          <a:xfrm flipH="1">
            <a:off x="5029200" y="4048125"/>
            <a:ext cx="3810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28686" name="Text Box 14"/>
          <p:cNvSpPr txBox="1">
            <a:spLocks noChangeArrowheads="1"/>
          </p:cNvSpPr>
          <p:nvPr/>
        </p:nvSpPr>
        <p:spPr bwMode="auto">
          <a:xfrm>
            <a:off x="8202613" y="2133600"/>
            <a:ext cx="484187" cy="519113"/>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800" b="1">
                <a:solidFill>
                  <a:srgbClr val="FF0000"/>
                </a:solidFill>
                <a:latin typeface="Times New Roman" pitchFamily="18" charset="0"/>
                <a:sym typeface="Wingdings" pitchFamily="2" charset="2"/>
              </a:rPr>
              <a:t></a:t>
            </a:r>
            <a:endParaRPr lang="en-US" sz="2800" b="1">
              <a:solidFill>
                <a:srgbClr val="FF0000"/>
              </a:solidFill>
              <a:latin typeface="Times New Roman" pitchFamily="18" charset="0"/>
            </a:endParaRPr>
          </a:p>
        </p:txBody>
      </p:sp>
      <p:sp>
        <p:nvSpPr>
          <p:cNvPr id="28687" name="Text Box 15"/>
          <p:cNvSpPr txBox="1">
            <a:spLocks noChangeArrowheads="1"/>
          </p:cNvSpPr>
          <p:nvPr/>
        </p:nvSpPr>
        <p:spPr bwMode="auto">
          <a:xfrm>
            <a:off x="4697413" y="3824288"/>
            <a:ext cx="484187" cy="519112"/>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800" b="1">
                <a:solidFill>
                  <a:srgbClr val="FF0000"/>
                </a:solidFill>
                <a:latin typeface="Times New Roman" pitchFamily="18" charset="0"/>
                <a:sym typeface="Wingdings" pitchFamily="2" charset="2"/>
              </a:rPr>
              <a:t></a:t>
            </a:r>
            <a:endParaRPr lang="en-US" sz="2800" b="1">
              <a:solidFill>
                <a:srgbClr val="FF0000"/>
              </a:solidFill>
              <a:latin typeface="Times New Roman" pitchFamily="18" charset="0"/>
            </a:endParaRPr>
          </a:p>
        </p:txBody>
      </p:sp>
      <p:sp>
        <p:nvSpPr>
          <p:cNvPr id="28688" name="Text Box 16"/>
          <p:cNvSpPr txBox="1">
            <a:spLocks noChangeArrowheads="1"/>
          </p:cNvSpPr>
          <p:nvPr/>
        </p:nvSpPr>
        <p:spPr bwMode="auto">
          <a:xfrm>
            <a:off x="1066800" y="5435600"/>
            <a:ext cx="484188" cy="519113"/>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2800" b="1">
                <a:solidFill>
                  <a:srgbClr val="FF0000"/>
                </a:solidFill>
                <a:latin typeface="Times New Roman" pitchFamily="18" charset="0"/>
                <a:sym typeface="Wingdings" pitchFamily="2" charset="2"/>
              </a:rPr>
              <a:t></a:t>
            </a:r>
            <a:endParaRPr lang="en-US" sz="2800" b="1">
              <a:solidFill>
                <a:srgbClr val="FF0000"/>
              </a:solidFill>
              <a:latin typeface="Times New Roman" pitchFamily="18" charset="0"/>
            </a:endParaRPr>
          </a:p>
        </p:txBody>
      </p:sp>
      <p:sp>
        <p:nvSpPr>
          <p:cNvPr id="28689" name="Freeform 17"/>
          <p:cNvSpPr>
            <a:spLocks/>
          </p:cNvSpPr>
          <p:nvPr/>
        </p:nvSpPr>
        <p:spPr bwMode="auto">
          <a:xfrm>
            <a:off x="1295400" y="2362200"/>
            <a:ext cx="7162800" cy="3390900"/>
          </a:xfrm>
          <a:custGeom>
            <a:avLst/>
            <a:gdLst/>
            <a:ahLst/>
            <a:cxnLst>
              <a:cxn ang="0">
                <a:pos x="0" y="2112"/>
              </a:cxn>
              <a:cxn ang="0">
                <a:pos x="912" y="1968"/>
              </a:cxn>
              <a:cxn ang="0">
                <a:pos x="2304" y="1104"/>
              </a:cxn>
              <a:cxn ang="0">
                <a:pos x="3504" y="240"/>
              </a:cxn>
              <a:cxn ang="0">
                <a:pos x="4512" y="0"/>
              </a:cxn>
            </a:cxnLst>
            <a:rect l="0" t="0" r="r" b="b"/>
            <a:pathLst>
              <a:path w="4512" h="2136">
                <a:moveTo>
                  <a:pt x="0" y="2112"/>
                </a:moveTo>
                <a:cubicBezTo>
                  <a:pt x="264" y="2124"/>
                  <a:pt x="528" y="2136"/>
                  <a:pt x="912" y="1968"/>
                </a:cubicBezTo>
                <a:cubicBezTo>
                  <a:pt x="1296" y="1800"/>
                  <a:pt x="1872" y="1392"/>
                  <a:pt x="2304" y="1104"/>
                </a:cubicBezTo>
                <a:cubicBezTo>
                  <a:pt x="2736" y="816"/>
                  <a:pt x="3136" y="424"/>
                  <a:pt x="3504" y="240"/>
                </a:cubicBezTo>
                <a:cubicBezTo>
                  <a:pt x="3872" y="56"/>
                  <a:pt x="4400" y="48"/>
                  <a:pt x="4512" y="0"/>
                </a:cubicBezTo>
              </a:path>
            </a:pathLst>
          </a:custGeom>
          <a:noFill/>
          <a:ln w="25400" cap="flat" cmpd="sng">
            <a:solidFill>
              <a:schemeClr val="hlink"/>
            </a:solidFill>
            <a:prstDash val="sysDot"/>
            <a:round/>
            <a:headEnd type="none" w="sm" len="sm"/>
            <a:tailEnd type="none" w="lg" len="lg"/>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89"/>
                                        </p:tgtEl>
                                        <p:attrNameLst>
                                          <p:attrName>style.visibility</p:attrName>
                                        </p:attrNameLst>
                                      </p:cBhvr>
                                      <p:to>
                                        <p:strVal val="visible"/>
                                      </p:to>
                                    </p:set>
                                    <p:animEffect transition="in" filter="wipe(left)">
                                      <p:cBhvr>
                                        <p:cTn id="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Item Difficulty -- 1</a:t>
            </a:r>
          </a:p>
        </p:txBody>
      </p:sp>
      <p:graphicFrame>
        <p:nvGraphicFramePr>
          <p:cNvPr id="30723" name="Object 3"/>
          <p:cNvGraphicFramePr>
            <a:graphicFrameLocks noChangeAspect="1"/>
          </p:cNvGraphicFramePr>
          <p:nvPr/>
        </p:nvGraphicFramePr>
        <p:xfrm>
          <a:off x="952500" y="1554163"/>
          <a:ext cx="7959725" cy="5283200"/>
        </p:xfrm>
        <a:graphic>
          <a:graphicData uri="http://schemas.openxmlformats.org/presentationml/2006/ole">
            <p:oleObj spid="_x0000_s1026" name="Chart" r:id="rId4" imgW="8810600" imgH="5838933" progId="MSGraph.Chart.8">
              <p:embed followColorScheme="full"/>
            </p:oleObj>
          </a:graphicData>
        </a:graphic>
      </p:graphicFrame>
      <p:sp>
        <p:nvSpPr>
          <p:cNvPr id="30724" name="Line 4"/>
          <p:cNvSpPr>
            <a:spLocks noChangeShapeType="1"/>
          </p:cNvSpPr>
          <p:nvPr/>
        </p:nvSpPr>
        <p:spPr bwMode="auto">
          <a:xfrm>
            <a:off x="1828800" y="4054475"/>
            <a:ext cx="32766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0725" name="Line 5"/>
          <p:cNvSpPr>
            <a:spLocks noChangeShapeType="1"/>
          </p:cNvSpPr>
          <p:nvPr/>
        </p:nvSpPr>
        <p:spPr bwMode="auto">
          <a:xfrm>
            <a:off x="5181600" y="4060825"/>
            <a:ext cx="0" cy="198120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0726" name="Rectangle 6"/>
          <p:cNvSpPr>
            <a:spLocks noChangeArrowheads="1"/>
          </p:cNvSpPr>
          <p:nvPr/>
        </p:nvSpPr>
        <p:spPr bwMode="auto">
          <a:xfrm>
            <a:off x="5029200" y="6248400"/>
            <a:ext cx="304800" cy="457200"/>
          </a:xfrm>
          <a:prstGeom prst="rect">
            <a:avLst/>
          </a:prstGeom>
          <a:solidFill>
            <a:schemeClr val="accent1"/>
          </a:solidFill>
          <a:ln w="9525">
            <a:noFill/>
            <a:miter lim="800000"/>
            <a:headEnd type="none" w="sm" len="sm"/>
            <a:tailEnd type="none" w="lg" len="lg"/>
          </a:ln>
          <a:effectLst/>
        </p:spPr>
        <p:txBody>
          <a:bodyPr wrap="none" anchor="ctr"/>
          <a:lstStyle/>
          <a:p>
            <a:endParaRPr lang="en-US"/>
          </a:p>
        </p:txBody>
      </p:sp>
      <p:sp>
        <p:nvSpPr>
          <p:cNvPr id="30727" name="Text Box 7"/>
          <p:cNvSpPr txBox="1">
            <a:spLocks noChangeArrowheads="1"/>
          </p:cNvSpPr>
          <p:nvPr/>
        </p:nvSpPr>
        <p:spPr bwMode="auto">
          <a:xfrm>
            <a:off x="4953000" y="6156325"/>
            <a:ext cx="434975" cy="7016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4000">
                <a:latin typeface="Times New Roman" pitchFamily="18" charset="0"/>
                <a:sym typeface="Symbol" pitchFamily="18" charset="2"/>
              </a:rPr>
              <a:t></a:t>
            </a:r>
            <a:endParaRPr lang="en-US" sz="4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oleChartEl type="gridLegend"/>
                                          </p:spTgt>
                                        </p:tgtEl>
                                        <p:attrNameLst>
                                          <p:attrName>style.visibility</p:attrName>
                                        </p:attrNameLst>
                                      </p:cBhvr>
                                      <p:to>
                                        <p:strVal val="visible"/>
                                      </p:to>
                                    </p:set>
                                    <p:animEffect transition="in" filter="wipe(left)">
                                      <p:cBhvr>
                                        <p:cTn id="7" dur="500"/>
                                        <p:tgtEl>
                                          <p:spTgt spid="30723">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oleChartEl type="series" lvl="1"/>
                                          </p:spTgt>
                                        </p:tgtEl>
                                        <p:attrNameLst>
                                          <p:attrName>style.visibility</p:attrName>
                                        </p:attrNameLst>
                                      </p:cBhvr>
                                      <p:to>
                                        <p:strVal val="visible"/>
                                      </p:to>
                                    </p:set>
                                    <p:animEffect transition="in" filter="wipe(left)">
                                      <p:cBhvr>
                                        <p:cTn id="12" dur="500"/>
                                        <p:tgtEl>
                                          <p:spTgt spid="30723">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oleChartEl type="series" lvl="2"/>
                                          </p:spTgt>
                                        </p:tgtEl>
                                        <p:attrNameLst>
                                          <p:attrName>style.visibility</p:attrName>
                                        </p:attrNameLst>
                                      </p:cBhvr>
                                      <p:to>
                                        <p:strVal val="visible"/>
                                      </p:to>
                                    </p:set>
                                    <p:animEffect transition="in" filter="wipe(left)">
                                      <p:cBhvr>
                                        <p:cTn id="17" dur="500"/>
                                        <p:tgtEl>
                                          <p:spTgt spid="30723">
                                            <p:oleChartEl type="series"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4"/>
                                        </p:tgtEl>
                                        <p:attrNameLst>
                                          <p:attrName>style.visibility</p:attrName>
                                        </p:attrNameLst>
                                      </p:cBhvr>
                                      <p:to>
                                        <p:strVal val="visible"/>
                                      </p:to>
                                    </p:set>
                                    <p:animEffect transition="in" filter="wipe(left)">
                                      <p:cBhvr>
                                        <p:cTn id="22" dur="500"/>
                                        <p:tgtEl>
                                          <p:spTgt spid="307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wipe(up)">
                                      <p:cBhvr>
                                        <p:cTn id="27" dur="500"/>
                                        <p:tgtEl>
                                          <p:spTgt spid="30725"/>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30726"/>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723" grpId="0" bld="series"/>
      <p:bldP spid="30724" grpId="0" animBg="1"/>
      <p:bldP spid="30725" grpId="0" animBg="1"/>
      <p:bldP spid="30726" grpId="0" animBg="1"/>
      <p:bldP spid="30727"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Variation in item difficulty</a:t>
            </a:r>
          </a:p>
        </p:txBody>
      </p:sp>
      <p:graphicFrame>
        <p:nvGraphicFramePr>
          <p:cNvPr id="32771" name="Object 3"/>
          <p:cNvGraphicFramePr>
            <a:graphicFrameLocks noChangeAspect="1"/>
          </p:cNvGraphicFramePr>
          <p:nvPr/>
        </p:nvGraphicFramePr>
        <p:xfrm>
          <a:off x="952500" y="1554163"/>
          <a:ext cx="7959725" cy="5283200"/>
        </p:xfrm>
        <a:graphic>
          <a:graphicData uri="http://schemas.openxmlformats.org/presentationml/2006/ole">
            <p:oleObj spid="_x0000_s2050" name="Chart" r:id="rId4" imgW="8810600" imgH="5838933" progId="MSGraph.Chart.8">
              <p:embed followColorScheme="full"/>
            </p:oleObj>
          </a:graphicData>
        </a:graphic>
      </p:graphicFrame>
      <p:sp>
        <p:nvSpPr>
          <p:cNvPr id="32772" name="Rectangle 4"/>
          <p:cNvSpPr>
            <a:spLocks noChangeArrowheads="1"/>
          </p:cNvSpPr>
          <p:nvPr/>
        </p:nvSpPr>
        <p:spPr bwMode="auto">
          <a:xfrm>
            <a:off x="5029200" y="6248400"/>
            <a:ext cx="304800" cy="457200"/>
          </a:xfrm>
          <a:prstGeom prst="rect">
            <a:avLst/>
          </a:prstGeom>
          <a:solidFill>
            <a:schemeClr val="accent1"/>
          </a:solidFill>
          <a:ln w="9525">
            <a:noFill/>
            <a:miter lim="800000"/>
            <a:headEnd type="none" w="sm" len="sm"/>
            <a:tailEnd type="none" w="lg" len="lg"/>
          </a:ln>
          <a:effectLst/>
        </p:spPr>
        <p:txBody>
          <a:bodyPr wrap="none" anchor="ctr"/>
          <a:lstStyle/>
          <a:p>
            <a:endParaRPr lang="en-US"/>
          </a:p>
        </p:txBody>
      </p:sp>
      <p:sp>
        <p:nvSpPr>
          <p:cNvPr id="32773" name="Line 5"/>
          <p:cNvSpPr>
            <a:spLocks noChangeShapeType="1"/>
          </p:cNvSpPr>
          <p:nvPr/>
        </p:nvSpPr>
        <p:spPr bwMode="auto">
          <a:xfrm>
            <a:off x="1828800" y="3975100"/>
            <a:ext cx="32766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2774" name="Line 6"/>
          <p:cNvSpPr>
            <a:spLocks noChangeShapeType="1"/>
          </p:cNvSpPr>
          <p:nvPr/>
        </p:nvSpPr>
        <p:spPr bwMode="auto">
          <a:xfrm>
            <a:off x="5181600" y="3981450"/>
            <a:ext cx="0" cy="198120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2775" name="Text Box 7"/>
          <p:cNvSpPr txBox="1">
            <a:spLocks noChangeArrowheads="1"/>
          </p:cNvSpPr>
          <p:nvPr/>
        </p:nvSpPr>
        <p:spPr bwMode="auto">
          <a:xfrm>
            <a:off x="4914900" y="6143625"/>
            <a:ext cx="568325" cy="7016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4000">
                <a:latin typeface="Times New Roman" pitchFamily="18" charset="0"/>
                <a:sym typeface="Symbol" pitchFamily="18" charset="2"/>
              </a:rPr>
              <a:t></a:t>
            </a:r>
            <a:r>
              <a:rPr lang="en-US" sz="3200" baseline="-25000">
                <a:latin typeface="Times New Roman" pitchFamily="18" charset="0"/>
                <a:sym typeface="Symbol" pitchFamily="18" charset="2"/>
              </a:rPr>
              <a:t>1</a:t>
            </a:r>
            <a:endParaRPr lang="en-US" sz="3200" baseline="-25000">
              <a:latin typeface="Times New Roman" pitchFamily="18" charset="0"/>
            </a:endParaRPr>
          </a:p>
        </p:txBody>
      </p:sp>
      <p:sp>
        <p:nvSpPr>
          <p:cNvPr id="32776" name="Text Box 8"/>
          <p:cNvSpPr txBox="1">
            <a:spLocks noChangeArrowheads="1"/>
          </p:cNvSpPr>
          <p:nvPr/>
        </p:nvSpPr>
        <p:spPr bwMode="auto">
          <a:xfrm>
            <a:off x="5765800" y="6156325"/>
            <a:ext cx="568325" cy="7016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4000">
                <a:latin typeface="Times New Roman" pitchFamily="18" charset="0"/>
                <a:sym typeface="Symbol" pitchFamily="18" charset="2"/>
              </a:rPr>
              <a:t></a:t>
            </a:r>
            <a:r>
              <a:rPr lang="en-US" sz="3200" baseline="-25000">
                <a:latin typeface="Times New Roman" pitchFamily="18" charset="0"/>
                <a:sym typeface="Symbol" pitchFamily="18" charset="2"/>
              </a:rPr>
              <a:t>2</a:t>
            </a:r>
            <a:endParaRPr lang="en-US" sz="3200" baseline="-25000">
              <a:latin typeface="Times New Roman" pitchFamily="18" charset="0"/>
            </a:endParaRPr>
          </a:p>
        </p:txBody>
      </p:sp>
      <p:sp>
        <p:nvSpPr>
          <p:cNvPr id="32777" name="Text Box 9"/>
          <p:cNvSpPr txBox="1">
            <a:spLocks noChangeArrowheads="1"/>
          </p:cNvSpPr>
          <p:nvPr/>
        </p:nvSpPr>
        <p:spPr bwMode="auto">
          <a:xfrm>
            <a:off x="4038600" y="6130925"/>
            <a:ext cx="568325" cy="701675"/>
          </a:xfrm>
          <a:prstGeom prst="rect">
            <a:avLst/>
          </a:prstGeom>
          <a:noFill/>
          <a:ln w="9525">
            <a:noFill/>
            <a:miter lim="800000"/>
            <a:headEnd type="none" w="sm" len="sm"/>
            <a:tailEnd type="none" w="lg" len="lg"/>
          </a:ln>
          <a:effectLst/>
        </p:spPr>
        <p:txBody>
          <a:bodyPr wrap="none">
            <a:spAutoFit/>
          </a:bodyPr>
          <a:lstStyle/>
          <a:p>
            <a:pPr algn="ctr">
              <a:spcBef>
                <a:spcPct val="20000"/>
              </a:spcBef>
            </a:pPr>
            <a:r>
              <a:rPr lang="en-US" sz="4000">
                <a:latin typeface="Times New Roman" pitchFamily="18" charset="0"/>
                <a:sym typeface="Symbol" pitchFamily="18" charset="2"/>
              </a:rPr>
              <a:t></a:t>
            </a:r>
            <a:r>
              <a:rPr lang="en-US" sz="3200" baseline="-25000">
                <a:latin typeface="Times New Roman" pitchFamily="18" charset="0"/>
                <a:sym typeface="Symbol" pitchFamily="18" charset="2"/>
              </a:rPr>
              <a:t>3</a:t>
            </a:r>
            <a:endParaRPr lang="en-US" sz="3200" baseline="-25000">
              <a:latin typeface="Times New Roman" pitchFamily="18" charset="0"/>
            </a:endParaRPr>
          </a:p>
        </p:txBody>
      </p:sp>
      <p:sp>
        <p:nvSpPr>
          <p:cNvPr id="32778" name="Line 10"/>
          <p:cNvSpPr>
            <a:spLocks noChangeShapeType="1"/>
          </p:cNvSpPr>
          <p:nvPr/>
        </p:nvSpPr>
        <p:spPr bwMode="auto">
          <a:xfrm>
            <a:off x="1790700" y="3975100"/>
            <a:ext cx="4152900" cy="0"/>
          </a:xfrm>
          <a:prstGeom prst="line">
            <a:avLst/>
          </a:prstGeom>
          <a:noFill/>
          <a:ln w="15875">
            <a:solidFill>
              <a:schemeClr val="tx1"/>
            </a:solidFill>
            <a:round/>
            <a:headEnd type="none" w="sm" len="sm"/>
            <a:tailEnd type="triangle" w="lg" len="lg"/>
          </a:ln>
          <a:effectLst/>
        </p:spPr>
        <p:txBody>
          <a:bodyPr wrap="none"/>
          <a:lstStyle/>
          <a:p>
            <a:endParaRPr lang="en-US"/>
          </a:p>
        </p:txBody>
      </p:sp>
      <p:sp>
        <p:nvSpPr>
          <p:cNvPr id="32779" name="Line 11"/>
          <p:cNvSpPr>
            <a:spLocks noChangeShapeType="1"/>
          </p:cNvSpPr>
          <p:nvPr/>
        </p:nvSpPr>
        <p:spPr bwMode="auto">
          <a:xfrm>
            <a:off x="6032500" y="3994150"/>
            <a:ext cx="0" cy="198120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2780" name="Line 12"/>
          <p:cNvSpPr>
            <a:spLocks noChangeShapeType="1"/>
          </p:cNvSpPr>
          <p:nvPr/>
        </p:nvSpPr>
        <p:spPr bwMode="auto">
          <a:xfrm>
            <a:off x="4318000" y="3981450"/>
            <a:ext cx="0" cy="198120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2781" name="Line 13"/>
          <p:cNvSpPr>
            <a:spLocks noChangeShapeType="1"/>
          </p:cNvSpPr>
          <p:nvPr/>
        </p:nvSpPr>
        <p:spPr bwMode="auto">
          <a:xfrm>
            <a:off x="1752600" y="3975100"/>
            <a:ext cx="2514600" cy="0"/>
          </a:xfrm>
          <a:prstGeom prst="line">
            <a:avLst/>
          </a:prstGeom>
          <a:noFill/>
          <a:ln w="31750">
            <a:solidFill>
              <a:schemeClr val="tx1"/>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oleChartEl type="gridLegend"/>
                                          </p:spTgt>
                                        </p:tgtEl>
                                        <p:attrNameLst>
                                          <p:attrName>style.visibility</p:attrName>
                                        </p:attrNameLst>
                                      </p:cBhvr>
                                      <p:to>
                                        <p:strVal val="visible"/>
                                      </p:to>
                                    </p:set>
                                    <p:animEffect transition="in" filter="wipe(left)">
                                      <p:cBhvr>
                                        <p:cTn id="7" dur="500"/>
                                        <p:tgtEl>
                                          <p:spTgt spid="32771">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oleChartEl type="series" lvl="1"/>
                                          </p:spTgt>
                                        </p:tgtEl>
                                        <p:attrNameLst>
                                          <p:attrName>style.visibility</p:attrName>
                                        </p:attrNameLst>
                                      </p:cBhvr>
                                      <p:to>
                                        <p:strVal val="visible"/>
                                      </p:to>
                                    </p:set>
                                    <p:animEffect transition="in" filter="wipe(left)">
                                      <p:cBhvr>
                                        <p:cTn id="12" dur="500"/>
                                        <p:tgtEl>
                                          <p:spTgt spid="32771">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oleChartEl type="series" lvl="2"/>
                                          </p:spTgt>
                                        </p:tgtEl>
                                        <p:attrNameLst>
                                          <p:attrName>style.visibility</p:attrName>
                                        </p:attrNameLst>
                                      </p:cBhvr>
                                      <p:to>
                                        <p:strVal val="visible"/>
                                      </p:to>
                                    </p:set>
                                    <p:animEffect transition="in" filter="wipe(left)">
                                      <p:cBhvr>
                                        <p:cTn id="17" dur="500"/>
                                        <p:tgtEl>
                                          <p:spTgt spid="32771">
                                            <p:oleChartEl type="series"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oleChartEl type="series" lvl="3"/>
                                          </p:spTgt>
                                        </p:tgtEl>
                                        <p:attrNameLst>
                                          <p:attrName>style.visibility</p:attrName>
                                        </p:attrNameLst>
                                      </p:cBhvr>
                                      <p:to>
                                        <p:strVal val="visible"/>
                                      </p:to>
                                    </p:set>
                                    <p:animEffect transition="in" filter="wipe(left)">
                                      <p:cBhvr>
                                        <p:cTn id="22" dur="500"/>
                                        <p:tgtEl>
                                          <p:spTgt spid="32771">
                                            <p:oleChartEl type="series" lvl="3"/>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oleChartEl type="series" lvl="4"/>
                                          </p:spTgt>
                                        </p:tgtEl>
                                        <p:attrNameLst>
                                          <p:attrName>style.visibility</p:attrName>
                                        </p:attrNameLst>
                                      </p:cBhvr>
                                      <p:to>
                                        <p:strVal val="visible"/>
                                      </p:to>
                                    </p:set>
                                    <p:animEffect transition="in" filter="wipe(left)">
                                      <p:cBhvr>
                                        <p:cTn id="27" dur="500"/>
                                        <p:tgtEl>
                                          <p:spTgt spid="32771">
                                            <p:oleChartEl type="series" lvl="4"/>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wipe(left)">
                                      <p:cBhvr>
                                        <p:cTn id="32" dur="500"/>
                                        <p:tgtEl>
                                          <p:spTgt spid="327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774"/>
                                        </p:tgtEl>
                                        <p:attrNameLst>
                                          <p:attrName>style.visibility</p:attrName>
                                        </p:attrNameLst>
                                      </p:cBhvr>
                                      <p:to>
                                        <p:strVal val="visible"/>
                                      </p:to>
                                    </p:set>
                                    <p:animEffect transition="in" filter="wipe(up)">
                                      <p:cBhvr>
                                        <p:cTn id="37" dur="500"/>
                                        <p:tgtEl>
                                          <p:spTgt spid="32774"/>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32772"/>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499"/>
                                          </p:stCondLst>
                                        </p:cTn>
                                        <p:tgtEl>
                                          <p:spTgt spid="3277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2778"/>
                                        </p:tgtEl>
                                        <p:attrNameLst>
                                          <p:attrName>style.visibility</p:attrName>
                                        </p:attrNameLst>
                                      </p:cBhvr>
                                      <p:to>
                                        <p:strVal val="visible"/>
                                      </p:to>
                                    </p:set>
                                    <p:animEffect transition="in" filter="wipe(left)">
                                      <p:cBhvr>
                                        <p:cTn id="48" dur="500"/>
                                        <p:tgtEl>
                                          <p:spTgt spid="3277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2779"/>
                                        </p:tgtEl>
                                        <p:attrNameLst>
                                          <p:attrName>style.visibility</p:attrName>
                                        </p:attrNameLst>
                                      </p:cBhvr>
                                      <p:to>
                                        <p:strVal val="visible"/>
                                      </p:to>
                                    </p:set>
                                    <p:animEffect transition="in" filter="wipe(up)">
                                      <p:cBhvr>
                                        <p:cTn id="53" dur="500"/>
                                        <p:tgtEl>
                                          <p:spTgt spid="32779"/>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327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2781"/>
                                        </p:tgtEl>
                                        <p:attrNameLst>
                                          <p:attrName>style.visibility</p:attrName>
                                        </p:attrNameLst>
                                      </p:cBhvr>
                                      <p:to>
                                        <p:strVal val="visible"/>
                                      </p:to>
                                    </p:set>
                                    <p:animEffect transition="in" filter="wipe(left)">
                                      <p:cBhvr>
                                        <p:cTn id="61" dur="500"/>
                                        <p:tgtEl>
                                          <p:spTgt spid="3278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2780"/>
                                        </p:tgtEl>
                                        <p:attrNameLst>
                                          <p:attrName>style.visibility</p:attrName>
                                        </p:attrNameLst>
                                      </p:cBhvr>
                                      <p:to>
                                        <p:strVal val="visible"/>
                                      </p:to>
                                    </p:set>
                                    <p:animEffect transition="in" filter="wipe(up)">
                                      <p:cBhvr>
                                        <p:cTn id="66" dur="500"/>
                                        <p:tgtEl>
                                          <p:spTgt spid="32780"/>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499"/>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771" grpId="0" bld="series"/>
      <p:bldP spid="32772" grpId="0" animBg="1"/>
      <p:bldP spid="32773" grpId="0" animBg="1"/>
      <p:bldP spid="32774" grpId="0" animBg="1"/>
      <p:bldP spid="32775" grpId="0" autoUpdateAnimBg="0"/>
      <p:bldP spid="32776" grpId="0" autoUpdateAnimBg="0"/>
      <p:bldP spid="32777" grpId="0" autoUpdateAnimBg="0"/>
      <p:bldP spid="32778" grpId="0" animBg="1"/>
      <p:bldP spid="32779" grpId="0" animBg="1"/>
      <p:bldP spid="32780" grpId="0" animBg="1"/>
      <p:bldP spid="3278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Variation in item difficulty</a:t>
            </a:r>
          </a:p>
        </p:txBody>
      </p:sp>
      <p:graphicFrame>
        <p:nvGraphicFramePr>
          <p:cNvPr id="34819" name="Object 3"/>
          <p:cNvGraphicFramePr>
            <a:graphicFrameLocks noChangeAspect="1"/>
          </p:cNvGraphicFramePr>
          <p:nvPr/>
        </p:nvGraphicFramePr>
        <p:xfrm>
          <a:off x="952500" y="1554163"/>
          <a:ext cx="7959725" cy="5283200"/>
        </p:xfrm>
        <a:graphic>
          <a:graphicData uri="http://schemas.openxmlformats.org/presentationml/2006/ole">
            <p:oleObj spid="_x0000_s3074" name="Chart" r:id="rId4" imgW="8810600" imgH="5838933" progId="MSGraph.Chart.8">
              <p:embed followColorScheme="full"/>
            </p:oleObj>
          </a:graphicData>
        </a:graphic>
      </p:graphicFrame>
      <p:sp>
        <p:nvSpPr>
          <p:cNvPr id="34820" name="Line 4"/>
          <p:cNvSpPr>
            <a:spLocks noChangeShapeType="1"/>
          </p:cNvSpPr>
          <p:nvPr/>
        </p:nvSpPr>
        <p:spPr bwMode="auto">
          <a:xfrm>
            <a:off x="5181600" y="3981450"/>
            <a:ext cx="0" cy="1981200"/>
          </a:xfrm>
          <a:prstGeom prst="line">
            <a:avLst/>
          </a:prstGeom>
          <a:noFill/>
          <a:ln w="9525">
            <a:solidFill>
              <a:schemeClr val="tx1"/>
            </a:solidFill>
            <a:round/>
            <a:headEnd type="triangle" w="lg" len="lg"/>
            <a:tailEnd type="none" w="lg" len="lg"/>
          </a:ln>
          <a:effectLst/>
        </p:spPr>
        <p:txBody>
          <a:bodyPr wrap="none"/>
          <a:lstStyle/>
          <a:p>
            <a:endParaRPr lang="en-US"/>
          </a:p>
        </p:txBody>
      </p:sp>
      <p:sp>
        <p:nvSpPr>
          <p:cNvPr id="34821" name="Line 5"/>
          <p:cNvSpPr>
            <a:spLocks noChangeShapeType="1"/>
          </p:cNvSpPr>
          <p:nvPr/>
        </p:nvSpPr>
        <p:spPr bwMode="auto">
          <a:xfrm flipH="1">
            <a:off x="1828800" y="3962400"/>
            <a:ext cx="33528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4822" name="Line 6"/>
          <p:cNvSpPr>
            <a:spLocks noChangeShapeType="1"/>
          </p:cNvSpPr>
          <p:nvPr/>
        </p:nvSpPr>
        <p:spPr bwMode="auto">
          <a:xfrm>
            <a:off x="5181600" y="5029200"/>
            <a:ext cx="0" cy="958850"/>
          </a:xfrm>
          <a:prstGeom prst="line">
            <a:avLst/>
          </a:prstGeom>
          <a:noFill/>
          <a:ln w="31750">
            <a:solidFill>
              <a:schemeClr val="tx1"/>
            </a:solidFill>
            <a:round/>
            <a:headEnd type="triangle" w="lg" len="lg"/>
            <a:tailEnd type="none" w="lg" len="lg"/>
          </a:ln>
          <a:effectLst/>
        </p:spPr>
        <p:txBody>
          <a:bodyPr wrap="none"/>
          <a:lstStyle/>
          <a:p>
            <a:endParaRPr lang="en-US"/>
          </a:p>
        </p:txBody>
      </p:sp>
      <p:sp>
        <p:nvSpPr>
          <p:cNvPr id="34823" name="Line 7"/>
          <p:cNvSpPr>
            <a:spLocks noChangeShapeType="1"/>
          </p:cNvSpPr>
          <p:nvPr/>
        </p:nvSpPr>
        <p:spPr bwMode="auto">
          <a:xfrm flipH="1">
            <a:off x="1816100" y="4876800"/>
            <a:ext cx="3352800" cy="0"/>
          </a:xfrm>
          <a:prstGeom prst="line">
            <a:avLst/>
          </a:prstGeom>
          <a:noFill/>
          <a:ln w="9525">
            <a:solidFill>
              <a:schemeClr val="tx1"/>
            </a:solidFill>
            <a:round/>
            <a:headEnd type="none" w="sm" len="sm"/>
            <a:tailEnd type="triangle" w="lg" len="lg"/>
          </a:ln>
          <a:effectLst/>
        </p:spPr>
        <p:txBody>
          <a:bodyPr wrap="none"/>
          <a:lstStyle/>
          <a:p>
            <a:endParaRPr lang="en-US"/>
          </a:p>
        </p:txBody>
      </p:sp>
      <p:sp>
        <p:nvSpPr>
          <p:cNvPr id="34824" name="Line 8"/>
          <p:cNvSpPr>
            <a:spLocks noChangeShapeType="1"/>
          </p:cNvSpPr>
          <p:nvPr/>
        </p:nvSpPr>
        <p:spPr bwMode="auto">
          <a:xfrm>
            <a:off x="5181600" y="3048000"/>
            <a:ext cx="0" cy="2965450"/>
          </a:xfrm>
          <a:prstGeom prst="line">
            <a:avLst/>
          </a:prstGeom>
          <a:noFill/>
          <a:ln w="19050">
            <a:solidFill>
              <a:schemeClr val="tx1"/>
            </a:solidFill>
            <a:round/>
            <a:headEnd type="triangle" w="lg" len="lg"/>
            <a:tailEnd type="none" w="lg" len="lg"/>
          </a:ln>
          <a:effectLst/>
        </p:spPr>
        <p:txBody>
          <a:bodyPr wrap="none"/>
          <a:lstStyle/>
          <a:p>
            <a:endParaRPr lang="en-US"/>
          </a:p>
        </p:txBody>
      </p:sp>
      <p:sp>
        <p:nvSpPr>
          <p:cNvPr id="34825" name="Line 9"/>
          <p:cNvSpPr>
            <a:spLocks noChangeShapeType="1"/>
          </p:cNvSpPr>
          <p:nvPr/>
        </p:nvSpPr>
        <p:spPr bwMode="auto">
          <a:xfrm flipH="1">
            <a:off x="1752600" y="3048000"/>
            <a:ext cx="3352800" cy="0"/>
          </a:xfrm>
          <a:prstGeom prst="line">
            <a:avLst/>
          </a:prstGeom>
          <a:noFill/>
          <a:ln w="9525">
            <a:solidFill>
              <a:schemeClr val="tx1"/>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down)">
                                      <p:cBhvr>
                                        <p:cTn id="7" dur="500"/>
                                        <p:tgtEl>
                                          <p:spTgt spid="3482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823"/>
                                        </p:tgtEl>
                                        <p:attrNameLst>
                                          <p:attrName>style.visibility</p:attrName>
                                        </p:attrNameLst>
                                      </p:cBhvr>
                                      <p:to>
                                        <p:strVal val="visible"/>
                                      </p:to>
                                    </p:set>
                                    <p:animEffect transition="in" filter="wipe(right)">
                                      <p:cBhvr>
                                        <p:cTn id="11" dur="500"/>
                                        <p:tgtEl>
                                          <p:spTgt spid="348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wipe(down)">
                                      <p:cBhvr>
                                        <p:cTn id="16" dur="500"/>
                                        <p:tgtEl>
                                          <p:spTgt spid="3482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4821"/>
                                        </p:tgtEl>
                                        <p:attrNameLst>
                                          <p:attrName>style.visibility</p:attrName>
                                        </p:attrNameLst>
                                      </p:cBhvr>
                                      <p:to>
                                        <p:strVal val="visible"/>
                                      </p:to>
                                    </p:set>
                                    <p:animEffect transition="in" filter="wipe(right)">
                                      <p:cBhvr>
                                        <p:cTn id="20" dur="500"/>
                                        <p:tgtEl>
                                          <p:spTgt spid="348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824"/>
                                        </p:tgtEl>
                                        <p:attrNameLst>
                                          <p:attrName>style.visibility</p:attrName>
                                        </p:attrNameLst>
                                      </p:cBhvr>
                                      <p:to>
                                        <p:strVal val="visible"/>
                                      </p:to>
                                    </p:set>
                                    <p:animEffect transition="in" filter="wipe(down)">
                                      <p:cBhvr>
                                        <p:cTn id="25" dur="500"/>
                                        <p:tgtEl>
                                          <p:spTgt spid="34824"/>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4825"/>
                                        </p:tgtEl>
                                        <p:attrNameLst>
                                          <p:attrName>style.visibility</p:attrName>
                                        </p:attrNameLst>
                                      </p:cBhvr>
                                      <p:to>
                                        <p:strVal val="visible"/>
                                      </p:to>
                                    </p:set>
                                    <p:animEffect transition="in" filter="wipe(right)">
                                      <p:cBhvr>
                                        <p:cTn id="29"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P spid="34823" grpId="0" animBg="1"/>
      <p:bldP spid="34824" grpId="0" animBg="1"/>
      <p:bldP spid="348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95300" y="0"/>
            <a:ext cx="7772400" cy="1143000"/>
          </a:xfrm>
          <a:prstGeom prst="rect">
            <a:avLst/>
          </a:prstGeom>
          <a:noFill/>
          <a:ln w="9525">
            <a:noFill/>
            <a:miter lim="800000"/>
            <a:headEnd/>
            <a:tailEnd/>
          </a:ln>
        </p:spPr>
        <p:txBody>
          <a:bodyPr anchor="b"/>
          <a:lstStyle/>
          <a:p>
            <a:pPr algn="ctr">
              <a:defRPr/>
            </a:pPr>
            <a:r>
              <a:rPr lang="en-AU" sz="4000" b="1" kern="0" dirty="0">
                <a:latin typeface="+mj-lt"/>
                <a:ea typeface="+mj-ea"/>
                <a:cs typeface="+mj-cs"/>
              </a:rPr>
              <a:t>PISA Reading Framework</a:t>
            </a:r>
          </a:p>
        </p:txBody>
      </p:sp>
      <p:graphicFrame>
        <p:nvGraphicFramePr>
          <p:cNvPr id="4" name="Table 3"/>
          <p:cNvGraphicFramePr>
            <a:graphicFrameLocks noGrp="1"/>
          </p:cNvGraphicFramePr>
          <p:nvPr/>
        </p:nvGraphicFramePr>
        <p:xfrm>
          <a:off x="750888" y="2406650"/>
          <a:ext cx="7401636" cy="2595880"/>
        </p:xfrm>
        <a:graphic>
          <a:graphicData uri="http://schemas.openxmlformats.org/drawingml/2006/table">
            <a:tbl>
              <a:tblPr firstRow="1" bandRow="1">
                <a:tableStyleId>{5C22544A-7EE6-4342-B048-85BDC9FD1C3A}</a:tableStyleId>
              </a:tblPr>
              <a:tblGrid>
                <a:gridCol w="2467212"/>
                <a:gridCol w="2467212"/>
                <a:gridCol w="2467212"/>
              </a:tblGrid>
              <a:tr h="370840">
                <a:tc rowSpan="2">
                  <a:txBody>
                    <a:bodyPr/>
                    <a:lstStyle/>
                    <a:p>
                      <a:r>
                        <a:rPr lang="en-AU" dirty="0" smtClean="0">
                          <a:solidFill>
                            <a:schemeClr val="tx1"/>
                          </a:solidFill>
                        </a:rPr>
                        <a:t>Aspect</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gridSpan="2">
                  <a:txBody>
                    <a:bodyPr/>
                    <a:lstStyle/>
                    <a:p>
                      <a:pPr algn="ctr"/>
                      <a:r>
                        <a:rPr lang="en-AU" dirty="0" smtClean="0">
                          <a:solidFill>
                            <a:schemeClr val="tx1"/>
                          </a:solidFill>
                        </a:rPr>
                        <a:t>Percentage of total points </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AU" dirty="0"/>
                    </a:p>
                  </a:txBody>
                  <a:tcPr/>
                </a:tc>
              </a:tr>
              <a:tr h="370840">
                <a:tc vMerge="1">
                  <a:txBody>
                    <a:bodyPr/>
                    <a:lstStyle/>
                    <a:p>
                      <a:endParaRPr lang="en-AU" dirty="0"/>
                    </a:p>
                  </a:txBody>
                  <a:tcPr/>
                </a:tc>
                <a:tc>
                  <a:txBody>
                    <a:bodyPr/>
                    <a:lstStyle/>
                    <a:p>
                      <a:pPr algn="ctr"/>
                      <a:r>
                        <a:rPr lang="en-AU" dirty="0" smtClean="0">
                          <a:solidFill>
                            <a:schemeClr val="tx1"/>
                          </a:solidFill>
                        </a:rPr>
                        <a:t>Print</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dirty="0" smtClean="0">
                          <a:solidFill>
                            <a:schemeClr val="tx1"/>
                          </a:solidFill>
                        </a:rPr>
                        <a:t>Digital</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70840">
                <a:tc>
                  <a:txBody>
                    <a:bodyPr/>
                    <a:lstStyle/>
                    <a:p>
                      <a:r>
                        <a:rPr lang="en-AU" dirty="0" smtClean="0">
                          <a:solidFill>
                            <a:schemeClr val="tx1"/>
                          </a:solidFill>
                        </a:rPr>
                        <a:t>Access and retrieve</a:t>
                      </a:r>
                      <a:endParaRPr lang="en-AU"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AU" dirty="0" smtClean="0">
                          <a:solidFill>
                            <a:schemeClr val="tx1"/>
                          </a:solidFill>
                        </a:rPr>
                        <a:t>22</a:t>
                      </a:r>
                      <a:endParaRPr lang="en-AU"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AU" dirty="0" smtClean="0">
                          <a:solidFill>
                            <a:schemeClr val="tx1"/>
                          </a:solidFill>
                        </a:rPr>
                        <a:t>19</a:t>
                      </a:r>
                      <a:endParaRPr lang="en-AU" dirty="0">
                        <a:solidFill>
                          <a:schemeClr val="tx1"/>
                        </a:solidFill>
                      </a:endParaRPr>
                    </a:p>
                  </a:txBody>
                  <a:tcPr>
                    <a:lnT w="12700" cap="flat" cmpd="sng" algn="ctr">
                      <a:solidFill>
                        <a:schemeClr val="tx1"/>
                      </a:solidFill>
                      <a:prstDash val="solid"/>
                      <a:round/>
                      <a:headEnd type="none" w="med" len="med"/>
                      <a:tailEnd type="none" w="med" len="med"/>
                    </a:lnT>
                  </a:tcPr>
                </a:tc>
              </a:tr>
              <a:tr h="370840">
                <a:tc>
                  <a:txBody>
                    <a:bodyPr/>
                    <a:lstStyle/>
                    <a:p>
                      <a:r>
                        <a:rPr lang="en-AU" dirty="0" smtClean="0">
                          <a:solidFill>
                            <a:schemeClr val="tx1"/>
                          </a:solidFill>
                        </a:rPr>
                        <a:t>Integrate and interpret</a:t>
                      </a:r>
                      <a:endParaRPr lang="en-AU" dirty="0">
                        <a:solidFill>
                          <a:schemeClr val="tx1"/>
                        </a:solidFill>
                      </a:endParaRPr>
                    </a:p>
                  </a:txBody>
                  <a:tcPr/>
                </a:tc>
                <a:tc>
                  <a:txBody>
                    <a:bodyPr/>
                    <a:lstStyle/>
                    <a:p>
                      <a:pPr algn="ctr"/>
                      <a:r>
                        <a:rPr lang="en-AU" dirty="0" smtClean="0">
                          <a:solidFill>
                            <a:schemeClr val="tx1"/>
                          </a:solidFill>
                        </a:rPr>
                        <a:t>54</a:t>
                      </a:r>
                      <a:endParaRPr lang="en-AU" dirty="0">
                        <a:solidFill>
                          <a:schemeClr val="tx1"/>
                        </a:solidFill>
                      </a:endParaRPr>
                    </a:p>
                  </a:txBody>
                  <a:tcPr/>
                </a:tc>
                <a:tc>
                  <a:txBody>
                    <a:bodyPr/>
                    <a:lstStyle/>
                    <a:p>
                      <a:pPr algn="ctr"/>
                      <a:r>
                        <a:rPr lang="en-AU" dirty="0" smtClean="0">
                          <a:solidFill>
                            <a:schemeClr val="tx1"/>
                          </a:solidFill>
                        </a:rPr>
                        <a:t>23</a:t>
                      </a:r>
                      <a:endParaRPr lang="en-AU" dirty="0">
                        <a:solidFill>
                          <a:schemeClr val="tx1"/>
                        </a:solidFill>
                      </a:endParaRPr>
                    </a:p>
                  </a:txBody>
                  <a:tcPr/>
                </a:tc>
              </a:tr>
              <a:tr h="370840">
                <a:tc>
                  <a:txBody>
                    <a:bodyPr/>
                    <a:lstStyle/>
                    <a:p>
                      <a:r>
                        <a:rPr lang="en-AU" dirty="0" smtClean="0">
                          <a:solidFill>
                            <a:schemeClr val="tx1"/>
                          </a:solidFill>
                        </a:rPr>
                        <a:t>Reflect</a:t>
                      </a:r>
                      <a:r>
                        <a:rPr lang="en-AU" baseline="0" dirty="0" smtClean="0">
                          <a:solidFill>
                            <a:schemeClr val="tx1"/>
                          </a:solidFill>
                        </a:rPr>
                        <a:t> and evaluate</a:t>
                      </a:r>
                      <a:endParaRPr lang="en-AU" dirty="0">
                        <a:solidFill>
                          <a:schemeClr val="tx1"/>
                        </a:solidFill>
                      </a:endParaRPr>
                    </a:p>
                  </a:txBody>
                  <a:tcPr/>
                </a:tc>
                <a:tc>
                  <a:txBody>
                    <a:bodyPr/>
                    <a:lstStyle/>
                    <a:p>
                      <a:pPr algn="ctr"/>
                      <a:r>
                        <a:rPr lang="en-AU" dirty="0" smtClean="0">
                          <a:solidFill>
                            <a:schemeClr val="tx1"/>
                          </a:solidFill>
                        </a:rPr>
                        <a:t>22</a:t>
                      </a:r>
                      <a:endParaRPr lang="en-AU" dirty="0">
                        <a:solidFill>
                          <a:schemeClr val="tx1"/>
                        </a:solidFill>
                      </a:endParaRPr>
                    </a:p>
                  </a:txBody>
                  <a:tcPr/>
                </a:tc>
                <a:tc>
                  <a:txBody>
                    <a:bodyPr/>
                    <a:lstStyle/>
                    <a:p>
                      <a:pPr algn="ctr"/>
                      <a:r>
                        <a:rPr lang="en-AU" dirty="0" smtClean="0">
                          <a:solidFill>
                            <a:schemeClr val="tx1"/>
                          </a:solidFill>
                        </a:rPr>
                        <a:t>19</a:t>
                      </a:r>
                      <a:endParaRPr lang="en-AU" dirty="0">
                        <a:solidFill>
                          <a:schemeClr val="tx1"/>
                        </a:solidFill>
                      </a:endParaRPr>
                    </a:p>
                  </a:txBody>
                  <a:tcPr/>
                </a:tc>
              </a:tr>
              <a:tr h="370840">
                <a:tc>
                  <a:txBody>
                    <a:bodyPr/>
                    <a:lstStyle/>
                    <a:p>
                      <a:r>
                        <a:rPr lang="en-AU" dirty="0" smtClean="0">
                          <a:solidFill>
                            <a:schemeClr val="tx1"/>
                          </a:solidFill>
                        </a:rPr>
                        <a:t>Complex</a:t>
                      </a:r>
                      <a:endParaRPr lang="en-AU"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AU" dirty="0" smtClean="0">
                          <a:solidFill>
                            <a:schemeClr val="tx1"/>
                          </a:solidFill>
                        </a:rPr>
                        <a:t>0</a:t>
                      </a:r>
                      <a:endParaRPr lang="en-AU"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AU" dirty="0" smtClean="0">
                          <a:solidFill>
                            <a:schemeClr val="tx1"/>
                          </a:solidFill>
                        </a:rPr>
                        <a:t>39</a:t>
                      </a:r>
                      <a:endParaRPr lang="en-AU" dirty="0">
                        <a:solidFill>
                          <a:schemeClr val="tx1"/>
                        </a:solidFill>
                      </a:endParaRPr>
                    </a:p>
                  </a:txBody>
                  <a:tcPr>
                    <a:lnB w="12700" cap="flat" cmpd="sng" algn="ctr">
                      <a:solidFill>
                        <a:schemeClr val="tx1"/>
                      </a:solidFill>
                      <a:prstDash val="solid"/>
                      <a:round/>
                      <a:headEnd type="none" w="med" len="med"/>
                      <a:tailEnd type="none" w="med" len="med"/>
                    </a:lnB>
                  </a:tcPr>
                </a:tc>
              </a:tr>
              <a:tr h="370840">
                <a:tc>
                  <a:txBody>
                    <a:bodyPr/>
                    <a:lstStyle/>
                    <a:p>
                      <a:r>
                        <a:rPr lang="en-AU" dirty="0" smtClean="0">
                          <a:solidFill>
                            <a:schemeClr val="tx1"/>
                          </a:solidFill>
                        </a:rPr>
                        <a:t>Total</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dirty="0" smtClean="0">
                          <a:solidFill>
                            <a:schemeClr val="tx1"/>
                          </a:solidFill>
                        </a:rPr>
                        <a:t>100</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dirty="0" smtClean="0">
                          <a:solidFill>
                            <a:schemeClr val="tx1"/>
                          </a:solidFill>
                        </a:rPr>
                        <a:t>100</a:t>
                      </a: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AU"/>
              <a:t>Estimating Student Ability</a:t>
            </a:r>
          </a:p>
        </p:txBody>
      </p:sp>
      <p:graphicFrame>
        <p:nvGraphicFramePr>
          <p:cNvPr id="56323" name="Object 3"/>
          <p:cNvGraphicFramePr>
            <a:graphicFrameLocks noChangeAspect="1"/>
          </p:cNvGraphicFramePr>
          <p:nvPr/>
        </p:nvGraphicFramePr>
        <p:xfrm>
          <a:off x="2092325" y="1828800"/>
          <a:ext cx="6858000" cy="4652963"/>
        </p:xfrm>
        <a:graphic>
          <a:graphicData uri="http://schemas.openxmlformats.org/presentationml/2006/ole">
            <p:oleObj spid="_x0000_s4098" name="Document" r:id="rId4" imgW="5381425" imgH="3679634" progId="Word.Document.8">
              <p:embed/>
            </p:oleObj>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AU"/>
              <a:t>Estimating Student Ability</a:t>
            </a:r>
          </a:p>
        </p:txBody>
      </p:sp>
      <p:graphicFrame>
        <p:nvGraphicFramePr>
          <p:cNvPr id="66563" name="Object 3"/>
          <p:cNvGraphicFramePr>
            <a:graphicFrameLocks noChangeAspect="1"/>
          </p:cNvGraphicFramePr>
          <p:nvPr/>
        </p:nvGraphicFramePr>
        <p:xfrm>
          <a:off x="2209800" y="1839913"/>
          <a:ext cx="6858000" cy="4670425"/>
        </p:xfrm>
        <a:graphic>
          <a:graphicData uri="http://schemas.openxmlformats.org/presentationml/2006/ole">
            <p:oleObj spid="_x0000_s5122" name="Document" r:id="rId4" imgW="5385375" imgH="3679634" progId="Word.Document.8">
              <p:embed/>
            </p:oleObj>
          </a:graphicData>
        </a:graphic>
      </p:graphicFrame>
      <p:sp>
        <p:nvSpPr>
          <p:cNvPr id="66564" name="Rectangle 4"/>
          <p:cNvSpPr>
            <a:spLocks noChangeArrowheads="1"/>
          </p:cNvSpPr>
          <p:nvPr/>
        </p:nvSpPr>
        <p:spPr bwMode="auto">
          <a:xfrm>
            <a:off x="2700338" y="4149725"/>
            <a:ext cx="2951162" cy="2274888"/>
          </a:xfrm>
          <a:prstGeom prst="rect">
            <a:avLst/>
          </a:prstGeom>
          <a:noFill/>
          <a:ln w="9525">
            <a:solidFill>
              <a:schemeClr val="tx1"/>
            </a:solidFill>
            <a:miter lim="800000"/>
            <a:headEnd/>
            <a:tailEnd/>
          </a:ln>
          <a:effectLst/>
        </p:spPr>
        <p:txBody>
          <a:bodyPr anchor="ctr">
            <a:spAutoFit/>
          </a:bodyPr>
          <a:lstStyle/>
          <a:p>
            <a:endParaRPr lang="en-US"/>
          </a:p>
        </p:txBody>
      </p:sp>
      <p:sp>
        <p:nvSpPr>
          <p:cNvPr id="66565" name="Line 5"/>
          <p:cNvSpPr>
            <a:spLocks noChangeShapeType="1"/>
          </p:cNvSpPr>
          <p:nvPr/>
        </p:nvSpPr>
        <p:spPr bwMode="auto">
          <a:xfrm>
            <a:off x="1524000" y="4864100"/>
            <a:ext cx="1066800" cy="0"/>
          </a:xfrm>
          <a:prstGeom prst="line">
            <a:avLst/>
          </a:prstGeom>
          <a:noFill/>
          <a:ln w="38100">
            <a:solidFill>
              <a:schemeClr val="tx1"/>
            </a:solidFill>
            <a:round/>
            <a:headEnd/>
            <a:tailEnd type="triangle" w="med" len="med"/>
          </a:ln>
          <a:effectLst/>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AU"/>
              <a:t>Estimating Student Ability</a:t>
            </a:r>
          </a:p>
        </p:txBody>
      </p:sp>
      <p:graphicFrame>
        <p:nvGraphicFramePr>
          <p:cNvPr id="60419" name="Object 3"/>
          <p:cNvGraphicFramePr>
            <a:graphicFrameLocks noChangeAspect="1"/>
          </p:cNvGraphicFramePr>
          <p:nvPr/>
        </p:nvGraphicFramePr>
        <p:xfrm>
          <a:off x="2209800" y="1839913"/>
          <a:ext cx="6880225" cy="4670425"/>
        </p:xfrm>
        <a:graphic>
          <a:graphicData uri="http://schemas.openxmlformats.org/presentationml/2006/ole">
            <p:oleObj spid="_x0000_s6146" name="Document" r:id="rId4" imgW="5400458" imgH="3679634" progId="Word.Document.8">
              <p:embed/>
            </p:oleObj>
          </a:graphicData>
        </a:graphic>
      </p:graphicFrame>
      <p:sp>
        <p:nvSpPr>
          <p:cNvPr id="60420" name="Rectangle 4"/>
          <p:cNvSpPr>
            <a:spLocks noChangeArrowheads="1"/>
          </p:cNvSpPr>
          <p:nvPr/>
        </p:nvSpPr>
        <p:spPr bwMode="auto">
          <a:xfrm>
            <a:off x="2743200" y="2743200"/>
            <a:ext cx="2895600" cy="2708275"/>
          </a:xfrm>
          <a:prstGeom prst="rect">
            <a:avLst/>
          </a:prstGeom>
          <a:noFill/>
          <a:ln w="9525">
            <a:solidFill>
              <a:schemeClr val="tx1"/>
            </a:solidFill>
            <a:miter lim="800000"/>
            <a:headEnd/>
            <a:tailEnd/>
          </a:ln>
          <a:effectLst/>
        </p:spPr>
        <p:txBody>
          <a:bodyPr anchor="ctr">
            <a:spAutoFit/>
          </a:bodyPr>
          <a:lstStyle/>
          <a:p>
            <a:endParaRPr lang="en-US"/>
          </a:p>
        </p:txBody>
      </p:sp>
      <p:sp>
        <p:nvSpPr>
          <p:cNvPr id="60421" name="Line 5"/>
          <p:cNvSpPr>
            <a:spLocks noChangeShapeType="1"/>
          </p:cNvSpPr>
          <p:nvPr/>
        </p:nvSpPr>
        <p:spPr bwMode="auto">
          <a:xfrm>
            <a:off x="1524000" y="4864100"/>
            <a:ext cx="1066800" cy="0"/>
          </a:xfrm>
          <a:prstGeom prst="line">
            <a:avLst/>
          </a:prstGeom>
          <a:noFill/>
          <a:ln w="38100">
            <a:solidFill>
              <a:schemeClr val="tx1"/>
            </a:solidFill>
            <a:round/>
            <a:headEnd/>
            <a:tailEnd type="triangle" w="med" len="med"/>
          </a:ln>
          <a:effectLst/>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500" fill="hold"/>
                                        <p:tgtEl>
                                          <p:spTgt spid="60421"/>
                                        </p:tgtEl>
                                        <p:attrNameLst>
                                          <p:attrName>ppt_x</p:attrName>
                                        </p:attrNameLst>
                                      </p:cBhvr>
                                      <p:tavLst>
                                        <p:tav tm="0">
                                          <p:val>
                                            <p:strVal val="0-#ppt_w/2"/>
                                          </p:val>
                                        </p:tav>
                                        <p:tav tm="100000">
                                          <p:val>
                                            <p:strVal val="#ppt_x"/>
                                          </p:val>
                                        </p:tav>
                                      </p:tavLst>
                                    </p:anim>
                                    <p:anim calcmode="lin" valueType="num">
                                      <p:cBhvr additive="base">
                                        <p:cTn id="8"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a:t>Estimating Student Ability</a:t>
            </a:r>
          </a:p>
        </p:txBody>
      </p:sp>
      <p:graphicFrame>
        <p:nvGraphicFramePr>
          <p:cNvPr id="62467" name="Object 3"/>
          <p:cNvGraphicFramePr>
            <a:graphicFrameLocks noChangeAspect="1"/>
          </p:cNvGraphicFramePr>
          <p:nvPr/>
        </p:nvGraphicFramePr>
        <p:xfrm>
          <a:off x="2184400" y="1849438"/>
          <a:ext cx="6858000" cy="4652962"/>
        </p:xfrm>
        <a:graphic>
          <a:graphicData uri="http://schemas.openxmlformats.org/presentationml/2006/ole">
            <p:oleObj spid="_x0000_s7170" name="Document" r:id="rId4" imgW="5410290" imgH="3678548" progId="Word.Document.8">
              <p:embed/>
            </p:oleObj>
          </a:graphicData>
        </a:graphic>
      </p:graphicFrame>
      <p:sp>
        <p:nvSpPr>
          <p:cNvPr id="62468" name="Rectangle 4"/>
          <p:cNvSpPr>
            <a:spLocks noChangeArrowheads="1"/>
          </p:cNvSpPr>
          <p:nvPr/>
        </p:nvSpPr>
        <p:spPr bwMode="auto">
          <a:xfrm>
            <a:off x="2743200" y="2743200"/>
            <a:ext cx="2895600" cy="2708275"/>
          </a:xfrm>
          <a:prstGeom prst="rect">
            <a:avLst/>
          </a:prstGeom>
          <a:noFill/>
          <a:ln w="9525">
            <a:solidFill>
              <a:schemeClr val="tx1"/>
            </a:solidFill>
            <a:miter lim="800000"/>
            <a:headEnd/>
            <a:tailEnd/>
          </a:ln>
          <a:effectLst/>
        </p:spPr>
        <p:txBody>
          <a:bodyPr anchor="ctr">
            <a:spAutoFit/>
          </a:bodyPr>
          <a:lstStyle/>
          <a:p>
            <a:endParaRPr lang="en-US"/>
          </a:p>
        </p:txBody>
      </p:sp>
      <p:sp>
        <p:nvSpPr>
          <p:cNvPr id="62469" name="Line 5"/>
          <p:cNvSpPr>
            <a:spLocks noChangeShapeType="1"/>
          </p:cNvSpPr>
          <p:nvPr/>
        </p:nvSpPr>
        <p:spPr bwMode="auto">
          <a:xfrm>
            <a:off x="1524000" y="4864100"/>
            <a:ext cx="1066800" cy="0"/>
          </a:xfrm>
          <a:prstGeom prst="line">
            <a:avLst/>
          </a:prstGeom>
          <a:noFill/>
          <a:ln w="38100">
            <a:solidFill>
              <a:schemeClr val="tx1"/>
            </a:solidFill>
            <a:round/>
            <a:headEnd/>
            <a:tailEnd type="triangle" w="med" len="med"/>
          </a:ln>
          <a:effectLst/>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0-#ppt_w/2"/>
                                          </p:val>
                                        </p:tav>
                                        <p:tav tm="100000">
                                          <p:val>
                                            <p:strVal val="#ppt_x"/>
                                          </p:val>
                                        </p:tav>
                                      </p:tavLst>
                                    </p:anim>
                                    <p:anim calcmode="lin" valueType="num">
                                      <p:cBhvr additive="base">
                                        <p:cTn id="8"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AU"/>
              <a:t>Estimating Student Ability</a:t>
            </a:r>
          </a:p>
        </p:txBody>
      </p:sp>
      <p:graphicFrame>
        <p:nvGraphicFramePr>
          <p:cNvPr id="64515" name="Object 3"/>
          <p:cNvGraphicFramePr>
            <a:graphicFrameLocks noChangeAspect="1"/>
          </p:cNvGraphicFramePr>
          <p:nvPr/>
        </p:nvGraphicFramePr>
        <p:xfrm>
          <a:off x="2124075" y="1849438"/>
          <a:ext cx="6786563" cy="4602162"/>
        </p:xfrm>
        <a:graphic>
          <a:graphicData uri="http://schemas.openxmlformats.org/presentationml/2006/ole">
            <p:oleObj spid="_x0000_s8194" name="Document" r:id="rId4" imgW="5410290" imgH="3678548" progId="Word.Document.8">
              <p:embed/>
            </p:oleObj>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1828800" y="228600"/>
            <a:ext cx="6858000" cy="6261100"/>
          </a:xfrm>
          <a:prstGeom prst="rect">
            <a:avLst/>
          </a:prstGeom>
          <a:solidFill>
            <a:schemeClr val="bg1">
              <a:alpha val="50000"/>
            </a:schemeClr>
          </a:solidFill>
          <a:ln w="9525">
            <a:noFill/>
            <a:miter lim="800000"/>
            <a:headEnd/>
            <a:tailEnd/>
          </a:ln>
          <a:effectLst/>
        </p:spPr>
        <p:txBody>
          <a:bodyPr>
            <a:spAutoFit/>
          </a:bodyPr>
          <a:lstStyle/>
          <a:p>
            <a:r>
              <a:rPr lang="en-GB" sz="1400" b="1">
                <a:solidFill>
                  <a:schemeClr val="accent2"/>
                </a:solidFill>
                <a:latin typeface="Courier New" pitchFamily="49" charset="0"/>
              </a:rPr>
              <a:t>   3            |                      |                   </a:t>
            </a:r>
          </a:p>
          <a:p>
            <a:r>
              <a:rPr lang="en-GB" sz="1400" b="1">
                <a:solidFill>
                  <a:schemeClr val="accent2"/>
                </a:solidFill>
                <a:latin typeface="Courier New" pitchFamily="49" charset="0"/>
              </a:rPr>
              <a:t>                |                      |                   </a:t>
            </a:r>
          </a:p>
          <a:p>
            <a:r>
              <a:rPr lang="en-GB" sz="1400" b="1">
                <a:solidFill>
                  <a:schemeClr val="accent2"/>
                </a:solidFill>
                <a:latin typeface="Courier New" pitchFamily="49" charset="0"/>
              </a:rPr>
              <a:t>               X|                      |                   </a:t>
            </a:r>
          </a:p>
          <a:p>
            <a:r>
              <a:rPr lang="en-GB" sz="1400" b="1">
                <a:solidFill>
                  <a:schemeClr val="accent2"/>
                </a:solidFill>
                <a:latin typeface="Courier New" pitchFamily="49" charset="0"/>
              </a:rPr>
              <a:t>               X|                      |                   </a:t>
            </a:r>
          </a:p>
          <a:p>
            <a:r>
              <a:rPr lang="en-GB" sz="1400" b="1">
                <a:solidFill>
                  <a:schemeClr val="accent2"/>
                </a:solidFill>
                <a:latin typeface="Courier New" pitchFamily="49" charset="0"/>
              </a:rPr>
              <a:t>              XX|                      |                   </a:t>
            </a:r>
          </a:p>
          <a:p>
            <a:r>
              <a:rPr lang="en-GB" sz="1400" b="1">
                <a:solidFill>
                  <a:schemeClr val="accent2"/>
                </a:solidFill>
                <a:latin typeface="Courier New" pitchFamily="49" charset="0"/>
              </a:rPr>
              <a:t>   2          XX|                      |9 22               </a:t>
            </a:r>
          </a:p>
          <a:p>
            <a:r>
              <a:rPr lang="en-GB" sz="1400" b="1">
                <a:solidFill>
                  <a:schemeClr val="accent2"/>
                </a:solidFill>
                <a:latin typeface="Courier New" pitchFamily="49" charset="0"/>
              </a:rPr>
              <a:t>             XXX|                      |                   </a:t>
            </a:r>
          </a:p>
          <a:p>
            <a:r>
              <a:rPr lang="en-GB" sz="1400" b="1">
                <a:solidFill>
                  <a:schemeClr val="accent2"/>
                </a:solidFill>
                <a:latin typeface="Courier New" pitchFamily="49" charset="0"/>
              </a:rPr>
              <a:t>             XXX|                      |6 16               </a:t>
            </a:r>
          </a:p>
          <a:p>
            <a:r>
              <a:rPr lang="en-GB" sz="1400" b="1">
                <a:solidFill>
                  <a:schemeClr val="accent2"/>
                </a:solidFill>
                <a:latin typeface="Courier New" pitchFamily="49" charset="0"/>
              </a:rPr>
              <a:t>           XXXXX|                      |8 11 27 29         </a:t>
            </a:r>
          </a:p>
          <a:p>
            <a:r>
              <a:rPr lang="en-GB" sz="1400" b="1">
                <a:solidFill>
                  <a:schemeClr val="accent2"/>
                </a:solidFill>
                <a:latin typeface="Courier New" pitchFamily="49" charset="0"/>
              </a:rPr>
              <a:t>   1       XXXXX|                      |                   </a:t>
            </a:r>
          </a:p>
          <a:p>
            <a:r>
              <a:rPr lang="en-GB" sz="1400" b="1">
                <a:solidFill>
                  <a:schemeClr val="accent2"/>
                </a:solidFill>
                <a:latin typeface="Courier New" pitchFamily="49" charset="0"/>
              </a:rPr>
              <a:t>         XXXXXXX|*                     |31                 </a:t>
            </a:r>
          </a:p>
          <a:p>
            <a:r>
              <a:rPr lang="en-GB" sz="1400" b="1">
                <a:solidFill>
                  <a:schemeClr val="accent2"/>
                </a:solidFill>
                <a:latin typeface="Courier New" pitchFamily="49" charset="0"/>
              </a:rPr>
              <a:t>         XXXXXXX|*                     |2 30               </a:t>
            </a:r>
          </a:p>
          <a:p>
            <a:r>
              <a:rPr lang="en-GB" sz="1400" b="1">
                <a:solidFill>
                  <a:schemeClr val="accent2"/>
                </a:solidFill>
                <a:latin typeface="Courier New" pitchFamily="49" charset="0"/>
              </a:rPr>
              <a:t>       XXXXXXXXX|* * *                 |13                 </a:t>
            </a:r>
          </a:p>
          <a:p>
            <a:r>
              <a:rPr lang="en-GB" sz="1400" b="1">
                <a:solidFill>
                  <a:schemeClr val="accent2"/>
                </a:solidFill>
                <a:latin typeface="Courier New" pitchFamily="49" charset="0"/>
              </a:rPr>
              <a:t>      XXXXXXXXXX|* * * * *             |19                 </a:t>
            </a:r>
          </a:p>
          <a:p>
            <a:r>
              <a:rPr lang="en-GB" sz="1400" b="1">
                <a:solidFill>
                  <a:schemeClr val="accent2"/>
                </a:solidFill>
                <a:latin typeface="Courier New" pitchFamily="49" charset="0"/>
              </a:rPr>
              <a:t>   0     XXXXXXX|* * * * * *           |5 32               </a:t>
            </a:r>
          </a:p>
          <a:p>
            <a:r>
              <a:rPr lang="en-GB" sz="1400" b="1">
                <a:solidFill>
                  <a:schemeClr val="accent2"/>
                </a:solidFill>
                <a:latin typeface="Courier New" pitchFamily="49" charset="0"/>
              </a:rPr>
              <a:t>        XXXXXXXX|* * * * *             |7 15 28            </a:t>
            </a:r>
          </a:p>
          <a:p>
            <a:r>
              <a:rPr lang="en-GB" sz="1400" b="1">
                <a:solidFill>
                  <a:schemeClr val="accent2"/>
                </a:solidFill>
                <a:latin typeface="Courier New" pitchFamily="49" charset="0"/>
              </a:rPr>
              <a:t>         XXXXXXX|*                     |4 14 21            </a:t>
            </a:r>
          </a:p>
          <a:p>
            <a:r>
              <a:rPr lang="en-GB" sz="1400" b="1">
                <a:solidFill>
                  <a:schemeClr val="accent2"/>
                </a:solidFill>
                <a:latin typeface="Courier New" pitchFamily="49" charset="0"/>
              </a:rPr>
              <a:t>        XXXXXXXX|* *                   |3 17 20 23         </a:t>
            </a:r>
          </a:p>
          <a:p>
            <a:r>
              <a:rPr lang="en-GB" sz="1400" b="1">
                <a:solidFill>
                  <a:schemeClr val="accent2"/>
                </a:solidFill>
                <a:latin typeface="Courier New" pitchFamily="49" charset="0"/>
              </a:rPr>
              <a:t>       XXXXXXXXX|                      |10 18 24           </a:t>
            </a:r>
          </a:p>
          <a:p>
            <a:r>
              <a:rPr lang="en-GB" sz="1400" b="1">
                <a:solidFill>
                  <a:schemeClr val="accent2"/>
                </a:solidFill>
                <a:latin typeface="Courier New" pitchFamily="49" charset="0"/>
              </a:rPr>
              <a:t>  -1      XXXXXX|                      |                   </a:t>
            </a:r>
          </a:p>
          <a:p>
            <a:r>
              <a:rPr lang="en-GB" sz="1400" b="1">
                <a:solidFill>
                  <a:schemeClr val="accent2"/>
                </a:solidFill>
                <a:latin typeface="Courier New" pitchFamily="49" charset="0"/>
              </a:rPr>
              <a:t>            XXXX|*                     |1                  </a:t>
            </a:r>
          </a:p>
          <a:p>
            <a:r>
              <a:rPr lang="en-GB" sz="1400" b="1">
                <a:solidFill>
                  <a:schemeClr val="accent2"/>
                </a:solidFill>
                <a:latin typeface="Courier New" pitchFamily="49" charset="0"/>
              </a:rPr>
              <a:t>            XXXX|                      |                   </a:t>
            </a:r>
          </a:p>
          <a:p>
            <a:r>
              <a:rPr lang="en-GB" sz="1400" b="1">
                <a:solidFill>
                  <a:schemeClr val="accent2"/>
                </a:solidFill>
                <a:latin typeface="Courier New" pitchFamily="49" charset="0"/>
              </a:rPr>
              <a:t>              XX|                      |12 26              </a:t>
            </a:r>
          </a:p>
          <a:p>
            <a:r>
              <a:rPr lang="en-GB" sz="1400" b="1">
                <a:solidFill>
                  <a:schemeClr val="accent2"/>
                </a:solidFill>
                <a:latin typeface="Courier New" pitchFamily="49" charset="0"/>
              </a:rPr>
              <a:t>  -2         XXX|                      |25                 </a:t>
            </a:r>
          </a:p>
          <a:p>
            <a:r>
              <a:rPr lang="en-GB" sz="1400" b="1">
                <a:solidFill>
                  <a:schemeClr val="accent2"/>
                </a:solidFill>
                <a:latin typeface="Courier New" pitchFamily="49" charset="0"/>
              </a:rPr>
              <a:t>              XX|                      |                   </a:t>
            </a:r>
          </a:p>
          <a:p>
            <a:r>
              <a:rPr lang="en-GB" sz="1400" b="1">
                <a:solidFill>
                  <a:schemeClr val="accent2"/>
                </a:solidFill>
                <a:latin typeface="Courier New" pitchFamily="49" charset="0"/>
              </a:rPr>
              <a:t>               X|                      |                   </a:t>
            </a:r>
          </a:p>
          <a:p>
            <a:r>
              <a:rPr lang="en-GB" sz="1400" b="1">
                <a:solidFill>
                  <a:schemeClr val="accent2"/>
                </a:solidFill>
                <a:latin typeface="Courier New" pitchFamily="49" charset="0"/>
              </a:rPr>
              <a:t>               X|                      |                   </a:t>
            </a:r>
          </a:p>
          <a:p>
            <a:r>
              <a:rPr lang="en-GB" sz="1400" b="1">
                <a:solidFill>
                  <a:schemeClr val="accent2"/>
                </a:solidFill>
                <a:latin typeface="Courier New" pitchFamily="49" charset="0"/>
              </a:rPr>
              <a:t>               X|                      |                   </a:t>
            </a:r>
          </a:p>
          <a:p>
            <a:r>
              <a:rPr lang="en-GB" sz="1400" b="1">
                <a:solidFill>
                  <a:schemeClr val="accent2"/>
                </a:solidFill>
                <a:latin typeface="Courier New" pitchFamily="49" charset="0"/>
              </a:rPr>
              <a:t>  -3           X|                      |       </a:t>
            </a:r>
            <a:r>
              <a:rPr lang="en-GB" sz="1400" b="1">
                <a:latin typeface="Courier New" pitchFamily="49" charset="0"/>
              </a:rPr>
              <a:t>     </a:t>
            </a:r>
            <a:endParaRPr lang="en-AU" sz="10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76200" y="228600"/>
            <a:ext cx="6858000" cy="6261100"/>
          </a:xfrm>
          <a:prstGeom prst="rect">
            <a:avLst/>
          </a:prstGeom>
          <a:solidFill>
            <a:schemeClr val="bg1">
              <a:alpha val="50000"/>
            </a:schemeClr>
          </a:solidFill>
          <a:ln w="9525">
            <a:noFill/>
            <a:miter lim="800000"/>
            <a:headEnd/>
            <a:tailEnd/>
          </a:ln>
          <a:effectLst/>
        </p:spPr>
        <p:txBody>
          <a:bodyPr>
            <a:spAutoFit/>
          </a:bodyPr>
          <a:lstStyle/>
          <a:p>
            <a:pPr algn="l"/>
            <a:r>
              <a:rPr lang="en-GB" sz="1400" b="1">
                <a:solidFill>
                  <a:schemeClr val="accent2"/>
                </a:solidFill>
                <a:latin typeface="Courier New" pitchFamily="49" charset="0"/>
              </a:rPr>
              <a:t>   3            |                      |                   </a:t>
            </a:r>
          </a:p>
          <a:p>
            <a:pPr algn="l"/>
            <a:r>
              <a:rPr lang="en-GB" sz="1400" b="1">
                <a:solidFill>
                  <a:schemeClr val="accent2"/>
                </a:solidFill>
                <a:latin typeface="Courier New" pitchFamily="49" charset="0"/>
              </a:rPr>
              <a:t>                |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XX|                      |                   </a:t>
            </a:r>
          </a:p>
          <a:p>
            <a:pPr algn="l"/>
            <a:r>
              <a:rPr lang="en-GB" sz="1400" b="1">
                <a:solidFill>
                  <a:schemeClr val="accent2"/>
                </a:solidFill>
                <a:latin typeface="Courier New" pitchFamily="49" charset="0"/>
              </a:rPr>
              <a:t>   2          XX|                      |9 22               </a:t>
            </a:r>
          </a:p>
          <a:p>
            <a:pPr algn="l"/>
            <a:r>
              <a:rPr lang="en-GB" sz="1400" b="1">
                <a:solidFill>
                  <a:schemeClr val="accent2"/>
                </a:solidFill>
                <a:latin typeface="Courier New" pitchFamily="49" charset="0"/>
              </a:rPr>
              <a:t>             XXX|                      |                   </a:t>
            </a:r>
          </a:p>
          <a:p>
            <a:pPr algn="l"/>
            <a:r>
              <a:rPr lang="en-GB" sz="1400" b="1">
                <a:solidFill>
                  <a:schemeClr val="accent2"/>
                </a:solidFill>
                <a:latin typeface="Courier New" pitchFamily="49" charset="0"/>
              </a:rPr>
              <a:t>             XXX|                      |6 16               </a:t>
            </a:r>
          </a:p>
          <a:p>
            <a:pPr algn="l"/>
            <a:r>
              <a:rPr lang="en-GB" sz="1400" b="1">
                <a:solidFill>
                  <a:schemeClr val="accent2"/>
                </a:solidFill>
                <a:latin typeface="Courier New" pitchFamily="49" charset="0"/>
              </a:rPr>
              <a:t>           XXXXX|                      |8 11 27 29         </a:t>
            </a:r>
          </a:p>
          <a:p>
            <a:pPr algn="l"/>
            <a:r>
              <a:rPr lang="en-GB" sz="1400" b="1">
                <a:solidFill>
                  <a:schemeClr val="accent2"/>
                </a:solidFill>
                <a:latin typeface="Courier New" pitchFamily="49" charset="0"/>
              </a:rPr>
              <a:t>   1       XXXXX|                      |                   </a:t>
            </a:r>
          </a:p>
          <a:p>
            <a:pPr algn="l"/>
            <a:r>
              <a:rPr lang="en-GB" sz="1400" b="1">
                <a:solidFill>
                  <a:schemeClr val="accent2"/>
                </a:solidFill>
                <a:latin typeface="Courier New" pitchFamily="49" charset="0"/>
              </a:rPr>
              <a:t>         XXXXXXX|*                     |31                 </a:t>
            </a:r>
          </a:p>
          <a:p>
            <a:pPr algn="l"/>
            <a:r>
              <a:rPr lang="en-GB" sz="1400" b="1">
                <a:solidFill>
                  <a:schemeClr val="accent2"/>
                </a:solidFill>
                <a:latin typeface="Courier New" pitchFamily="49" charset="0"/>
              </a:rPr>
              <a:t>         XXXXXXX|*                     |2 30               </a:t>
            </a:r>
          </a:p>
          <a:p>
            <a:pPr algn="l"/>
            <a:r>
              <a:rPr lang="en-GB" sz="1400" b="1">
                <a:solidFill>
                  <a:schemeClr val="accent2"/>
                </a:solidFill>
                <a:latin typeface="Courier New" pitchFamily="49" charset="0"/>
              </a:rPr>
              <a:t>       XXXXXXXXX|* * *                 |13                 </a:t>
            </a:r>
          </a:p>
          <a:p>
            <a:pPr algn="l"/>
            <a:r>
              <a:rPr lang="en-GB" sz="1400" b="1">
                <a:solidFill>
                  <a:schemeClr val="accent2"/>
                </a:solidFill>
                <a:latin typeface="Courier New" pitchFamily="49" charset="0"/>
              </a:rPr>
              <a:t>      XXXXXXXXXX|* * * * *             |19                 </a:t>
            </a:r>
          </a:p>
          <a:p>
            <a:pPr algn="l"/>
            <a:r>
              <a:rPr lang="en-GB" sz="1400" b="1">
                <a:solidFill>
                  <a:schemeClr val="accent2"/>
                </a:solidFill>
                <a:latin typeface="Courier New" pitchFamily="49" charset="0"/>
              </a:rPr>
              <a:t>   0     XXXXXXX|* * * * * *           |5 32               </a:t>
            </a:r>
          </a:p>
          <a:p>
            <a:pPr algn="l"/>
            <a:r>
              <a:rPr lang="en-GB" sz="1400" b="1">
                <a:solidFill>
                  <a:schemeClr val="accent2"/>
                </a:solidFill>
                <a:latin typeface="Courier New" pitchFamily="49" charset="0"/>
              </a:rPr>
              <a:t>        XXXXXXXX|* * * * *             |7 15 28            </a:t>
            </a:r>
          </a:p>
          <a:p>
            <a:pPr algn="l"/>
            <a:r>
              <a:rPr lang="en-GB" sz="1400" b="1">
                <a:solidFill>
                  <a:schemeClr val="accent2"/>
                </a:solidFill>
                <a:latin typeface="Courier New" pitchFamily="49" charset="0"/>
              </a:rPr>
              <a:t>         XXXXXXX|*                     |4 14 21            </a:t>
            </a:r>
          </a:p>
          <a:p>
            <a:pPr algn="l"/>
            <a:r>
              <a:rPr lang="en-GB" sz="1400" b="1">
                <a:solidFill>
                  <a:schemeClr val="accent2"/>
                </a:solidFill>
                <a:latin typeface="Courier New" pitchFamily="49" charset="0"/>
              </a:rPr>
              <a:t>        XXXXXXXX|* *                   |3 17 20 23         </a:t>
            </a:r>
          </a:p>
          <a:p>
            <a:pPr algn="l"/>
            <a:r>
              <a:rPr lang="en-GB" sz="1400" b="1">
                <a:solidFill>
                  <a:schemeClr val="accent2"/>
                </a:solidFill>
                <a:latin typeface="Courier New" pitchFamily="49" charset="0"/>
              </a:rPr>
              <a:t>       XXXXXXXXX|                      |10 18 24           </a:t>
            </a:r>
          </a:p>
          <a:p>
            <a:pPr algn="l"/>
            <a:r>
              <a:rPr lang="en-GB" sz="1400" b="1">
                <a:solidFill>
                  <a:schemeClr val="accent2"/>
                </a:solidFill>
                <a:latin typeface="Courier New" pitchFamily="49" charset="0"/>
              </a:rPr>
              <a:t>  -1      XXXXXX|                      |                   </a:t>
            </a:r>
          </a:p>
          <a:p>
            <a:pPr algn="l"/>
            <a:r>
              <a:rPr lang="en-GB" sz="1400" b="1">
                <a:solidFill>
                  <a:schemeClr val="accent2"/>
                </a:solidFill>
                <a:latin typeface="Courier New" pitchFamily="49" charset="0"/>
              </a:rPr>
              <a:t>            XXXX|*                     |1                  </a:t>
            </a:r>
          </a:p>
          <a:p>
            <a:pPr algn="l"/>
            <a:r>
              <a:rPr lang="en-GB" sz="1400" b="1">
                <a:solidFill>
                  <a:schemeClr val="accent2"/>
                </a:solidFill>
                <a:latin typeface="Courier New" pitchFamily="49" charset="0"/>
              </a:rPr>
              <a:t>            XXXX|                      |                   </a:t>
            </a:r>
          </a:p>
          <a:p>
            <a:pPr algn="l"/>
            <a:r>
              <a:rPr lang="en-GB" sz="1400" b="1">
                <a:solidFill>
                  <a:schemeClr val="accent2"/>
                </a:solidFill>
                <a:latin typeface="Courier New" pitchFamily="49" charset="0"/>
              </a:rPr>
              <a:t>              XX|                      |12 26              </a:t>
            </a:r>
          </a:p>
          <a:p>
            <a:pPr algn="l"/>
            <a:r>
              <a:rPr lang="en-GB" sz="1400" b="1">
                <a:solidFill>
                  <a:schemeClr val="accent2"/>
                </a:solidFill>
                <a:latin typeface="Courier New" pitchFamily="49" charset="0"/>
              </a:rPr>
              <a:t>  -2         XXX|                      |25                 </a:t>
            </a:r>
          </a:p>
          <a:p>
            <a:pPr algn="l"/>
            <a:r>
              <a:rPr lang="en-GB" sz="1400" b="1">
                <a:solidFill>
                  <a:schemeClr val="accent2"/>
                </a:solidFill>
                <a:latin typeface="Courier New" pitchFamily="49" charset="0"/>
              </a:rPr>
              <a:t>              XX|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-3           X|                      |       </a:t>
            </a:r>
            <a:r>
              <a:rPr lang="en-GB" sz="1400" b="1">
                <a:latin typeface="Courier New" pitchFamily="49" charset="0"/>
              </a:rPr>
              <a:t>     </a:t>
            </a:r>
            <a:endParaRPr lang="en-AU" sz="1000"/>
          </a:p>
        </p:txBody>
      </p:sp>
      <p:sp>
        <p:nvSpPr>
          <p:cNvPr id="215044" name="Rectangle 4"/>
          <p:cNvSpPr>
            <a:spLocks noChangeArrowheads="1"/>
          </p:cNvSpPr>
          <p:nvPr/>
        </p:nvSpPr>
        <p:spPr bwMode="auto">
          <a:xfrm>
            <a:off x="5486400" y="4724400"/>
            <a:ext cx="3657600" cy="825500"/>
          </a:xfrm>
          <a:prstGeom prst="rect">
            <a:avLst/>
          </a:prstGeom>
          <a:noFill/>
          <a:ln w="12700">
            <a:noFill/>
            <a:miter lim="800000"/>
            <a:headEnd/>
            <a:tailEnd/>
          </a:ln>
          <a:effectLst/>
        </p:spPr>
        <p:txBody>
          <a:bodyPr>
            <a:spAutoFit/>
          </a:bodyPr>
          <a:lstStyle/>
          <a:p>
            <a:pPr algn="l"/>
            <a:r>
              <a:rPr lang="en-AU" sz="1600" b="1">
                <a:latin typeface="Arial Narrow" pitchFamily="34" charset="0"/>
              </a:rPr>
              <a:t>Tasks at level 1 require mainly recall of knowledge, with little interpretation or reasoning.</a:t>
            </a:r>
            <a:endParaRPr lang="en-AU" sz="1400"/>
          </a:p>
        </p:txBody>
      </p:sp>
      <p:sp>
        <p:nvSpPr>
          <p:cNvPr id="215045" name="Rectangle 5"/>
          <p:cNvSpPr>
            <a:spLocks noChangeArrowheads="1"/>
          </p:cNvSpPr>
          <p:nvPr/>
        </p:nvSpPr>
        <p:spPr bwMode="auto">
          <a:xfrm>
            <a:off x="5486400" y="2590800"/>
            <a:ext cx="3657600" cy="1803400"/>
          </a:xfrm>
          <a:prstGeom prst="rect">
            <a:avLst/>
          </a:prstGeom>
          <a:noFill/>
          <a:ln w="12700">
            <a:noFill/>
            <a:miter lim="800000"/>
            <a:headEnd/>
            <a:tailEnd/>
          </a:ln>
          <a:effectLst/>
        </p:spPr>
        <p:txBody>
          <a:bodyPr>
            <a:spAutoFit/>
          </a:bodyPr>
          <a:lstStyle/>
          <a:p>
            <a:pPr algn="l"/>
            <a:r>
              <a:rPr lang="en-AU" sz="1600" b="1">
                <a:latin typeface="Arial Narrow" pitchFamily="34" charset="0"/>
              </a:rPr>
              <a:t>Tasks at level 3 require doing mathematics in a somewhat "passive way", such as manipulating expressions, carrying out computations, verifying propositions, etc, when the modelling has been done, the strategies given, the propositions stated, or the needed information is explicit.</a:t>
            </a:r>
            <a:endParaRPr lang="en-AU" sz="1200"/>
          </a:p>
        </p:txBody>
      </p:sp>
      <p:sp>
        <p:nvSpPr>
          <p:cNvPr id="215046" name="Rectangle 6"/>
          <p:cNvSpPr>
            <a:spLocks noChangeArrowheads="1"/>
          </p:cNvSpPr>
          <p:nvPr/>
        </p:nvSpPr>
        <p:spPr bwMode="auto">
          <a:xfrm>
            <a:off x="5486400" y="1066800"/>
            <a:ext cx="3657600" cy="1069975"/>
          </a:xfrm>
          <a:prstGeom prst="rect">
            <a:avLst/>
          </a:prstGeom>
          <a:noFill/>
          <a:ln w="12700">
            <a:noFill/>
            <a:miter lim="800000"/>
            <a:headEnd/>
            <a:tailEnd/>
          </a:ln>
          <a:effectLst/>
        </p:spPr>
        <p:txBody>
          <a:bodyPr>
            <a:spAutoFit/>
          </a:bodyPr>
          <a:lstStyle/>
          <a:p>
            <a:pPr algn="l"/>
            <a:r>
              <a:rPr lang="en-AU" sz="1600" b="1">
                <a:latin typeface="Arial Narrow" pitchFamily="34" charset="0"/>
              </a:rPr>
              <a:t>Tasks at level 5 require doing mathematics in an active way: finding suitable strategies, selecting information, posing problems, constructing explanations and so on. </a:t>
            </a:r>
            <a:endParaRPr lang="en-AU" sz="1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1026"/>
          <p:cNvSpPr txBox="1">
            <a:spLocks noChangeArrowheads="1"/>
          </p:cNvSpPr>
          <p:nvPr/>
        </p:nvSpPr>
        <p:spPr bwMode="auto">
          <a:xfrm>
            <a:off x="76200" y="228600"/>
            <a:ext cx="6858000" cy="6261100"/>
          </a:xfrm>
          <a:prstGeom prst="rect">
            <a:avLst/>
          </a:prstGeom>
          <a:solidFill>
            <a:schemeClr val="bg1">
              <a:alpha val="50000"/>
            </a:schemeClr>
          </a:solidFill>
          <a:ln w="9525">
            <a:noFill/>
            <a:miter lim="800000"/>
            <a:headEnd/>
            <a:tailEnd/>
          </a:ln>
          <a:effectLst/>
        </p:spPr>
        <p:txBody>
          <a:bodyPr>
            <a:spAutoFit/>
          </a:bodyPr>
          <a:lstStyle/>
          <a:p>
            <a:pPr algn="l"/>
            <a:r>
              <a:rPr lang="en-GB" sz="1400" b="1">
                <a:solidFill>
                  <a:schemeClr val="accent2"/>
                </a:solidFill>
                <a:latin typeface="Courier New" pitchFamily="49" charset="0"/>
              </a:rPr>
              <a:t>   3            |                      |                   </a:t>
            </a:r>
          </a:p>
          <a:p>
            <a:pPr algn="l"/>
            <a:r>
              <a:rPr lang="en-GB" sz="1400" b="1">
                <a:solidFill>
                  <a:schemeClr val="accent2"/>
                </a:solidFill>
                <a:latin typeface="Courier New" pitchFamily="49" charset="0"/>
              </a:rPr>
              <a:t>                |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XX|                      |                   </a:t>
            </a:r>
          </a:p>
          <a:p>
            <a:pPr algn="l"/>
            <a:r>
              <a:rPr lang="en-GB" sz="1400" b="1">
                <a:solidFill>
                  <a:schemeClr val="accent2"/>
                </a:solidFill>
                <a:latin typeface="Courier New" pitchFamily="49" charset="0"/>
              </a:rPr>
              <a:t>   2          XX|                      |9 22               </a:t>
            </a:r>
          </a:p>
          <a:p>
            <a:pPr algn="l"/>
            <a:r>
              <a:rPr lang="en-GB" sz="1400" b="1">
                <a:solidFill>
                  <a:schemeClr val="accent2"/>
                </a:solidFill>
                <a:latin typeface="Courier New" pitchFamily="49" charset="0"/>
              </a:rPr>
              <a:t>             XXX|                      |                   </a:t>
            </a:r>
          </a:p>
          <a:p>
            <a:pPr algn="l"/>
            <a:r>
              <a:rPr lang="en-GB" sz="1400" b="1">
                <a:solidFill>
                  <a:schemeClr val="accent2"/>
                </a:solidFill>
                <a:latin typeface="Courier New" pitchFamily="49" charset="0"/>
              </a:rPr>
              <a:t>             XXX|                      |6 16               </a:t>
            </a:r>
          </a:p>
          <a:p>
            <a:pPr algn="l"/>
            <a:r>
              <a:rPr lang="en-GB" sz="1400" b="1">
                <a:solidFill>
                  <a:schemeClr val="accent2"/>
                </a:solidFill>
                <a:latin typeface="Courier New" pitchFamily="49" charset="0"/>
              </a:rPr>
              <a:t>           XXXXX|                      |8 11 27 29         </a:t>
            </a:r>
          </a:p>
          <a:p>
            <a:pPr algn="l"/>
            <a:r>
              <a:rPr lang="en-GB" sz="1400" b="1">
                <a:solidFill>
                  <a:schemeClr val="accent2"/>
                </a:solidFill>
                <a:latin typeface="Courier New" pitchFamily="49" charset="0"/>
              </a:rPr>
              <a:t>   1       XXXXX|                      |                   </a:t>
            </a:r>
          </a:p>
          <a:p>
            <a:pPr algn="l"/>
            <a:r>
              <a:rPr lang="en-GB" sz="1400" b="1">
                <a:solidFill>
                  <a:schemeClr val="accent2"/>
                </a:solidFill>
                <a:latin typeface="Courier New" pitchFamily="49" charset="0"/>
              </a:rPr>
              <a:t>         XXXXXXX|*                     |31                 </a:t>
            </a:r>
          </a:p>
          <a:p>
            <a:pPr algn="l"/>
            <a:r>
              <a:rPr lang="en-GB" sz="1400" b="1">
                <a:solidFill>
                  <a:schemeClr val="accent2"/>
                </a:solidFill>
                <a:latin typeface="Courier New" pitchFamily="49" charset="0"/>
              </a:rPr>
              <a:t>         XXXXXXX|*                     |2 30               </a:t>
            </a:r>
          </a:p>
          <a:p>
            <a:pPr algn="l"/>
            <a:r>
              <a:rPr lang="en-GB" sz="1400" b="1">
                <a:solidFill>
                  <a:schemeClr val="accent2"/>
                </a:solidFill>
                <a:latin typeface="Courier New" pitchFamily="49" charset="0"/>
              </a:rPr>
              <a:t>       XXXXXXXXX|* * *                 |13                 </a:t>
            </a:r>
          </a:p>
          <a:p>
            <a:pPr algn="l"/>
            <a:r>
              <a:rPr lang="en-GB" sz="1400" b="1">
                <a:solidFill>
                  <a:schemeClr val="accent2"/>
                </a:solidFill>
                <a:latin typeface="Courier New" pitchFamily="49" charset="0"/>
              </a:rPr>
              <a:t>      XXXXXXXXXX|* * * * *             |19                 </a:t>
            </a:r>
          </a:p>
          <a:p>
            <a:pPr algn="l"/>
            <a:r>
              <a:rPr lang="en-GB" sz="1400" b="1">
                <a:solidFill>
                  <a:schemeClr val="accent2"/>
                </a:solidFill>
                <a:latin typeface="Courier New" pitchFamily="49" charset="0"/>
              </a:rPr>
              <a:t>   0     XXXXXXX|* * * * * *           |5 32               </a:t>
            </a:r>
          </a:p>
          <a:p>
            <a:pPr algn="l"/>
            <a:r>
              <a:rPr lang="en-GB" sz="1400" b="1">
                <a:solidFill>
                  <a:schemeClr val="accent2"/>
                </a:solidFill>
                <a:latin typeface="Courier New" pitchFamily="49" charset="0"/>
              </a:rPr>
              <a:t>        XXXXXXXX|* * * * *             |7 15 28            </a:t>
            </a:r>
          </a:p>
          <a:p>
            <a:pPr algn="l"/>
            <a:r>
              <a:rPr lang="en-GB" sz="1400" b="1">
                <a:solidFill>
                  <a:schemeClr val="accent2"/>
                </a:solidFill>
                <a:latin typeface="Courier New" pitchFamily="49" charset="0"/>
              </a:rPr>
              <a:t>         XXXXXXX|*                     |4 14 21            </a:t>
            </a:r>
          </a:p>
          <a:p>
            <a:pPr algn="l"/>
            <a:r>
              <a:rPr lang="en-GB" sz="1400" b="1">
                <a:solidFill>
                  <a:schemeClr val="accent2"/>
                </a:solidFill>
                <a:latin typeface="Courier New" pitchFamily="49" charset="0"/>
              </a:rPr>
              <a:t>        XXXXXXXX|* *                   |3 17 20 23         </a:t>
            </a:r>
          </a:p>
          <a:p>
            <a:pPr algn="l"/>
            <a:r>
              <a:rPr lang="en-GB" sz="1400" b="1">
                <a:solidFill>
                  <a:schemeClr val="accent2"/>
                </a:solidFill>
                <a:latin typeface="Courier New" pitchFamily="49" charset="0"/>
              </a:rPr>
              <a:t>       XXXXXXXXX|                      |10 18 24           </a:t>
            </a:r>
          </a:p>
          <a:p>
            <a:pPr algn="l"/>
            <a:r>
              <a:rPr lang="en-GB" sz="1400" b="1">
                <a:solidFill>
                  <a:schemeClr val="accent2"/>
                </a:solidFill>
                <a:latin typeface="Courier New" pitchFamily="49" charset="0"/>
              </a:rPr>
              <a:t>  -1      XXXXXX|                      |                   </a:t>
            </a:r>
          </a:p>
          <a:p>
            <a:pPr algn="l"/>
            <a:r>
              <a:rPr lang="en-GB" sz="1400" b="1">
                <a:solidFill>
                  <a:schemeClr val="accent2"/>
                </a:solidFill>
                <a:latin typeface="Courier New" pitchFamily="49" charset="0"/>
              </a:rPr>
              <a:t>            XXXX|*                     |1                  </a:t>
            </a:r>
          </a:p>
          <a:p>
            <a:pPr algn="l"/>
            <a:r>
              <a:rPr lang="en-GB" sz="1400" b="1">
                <a:solidFill>
                  <a:schemeClr val="accent2"/>
                </a:solidFill>
                <a:latin typeface="Courier New" pitchFamily="49" charset="0"/>
              </a:rPr>
              <a:t>            XXXX|                      |                   </a:t>
            </a:r>
          </a:p>
          <a:p>
            <a:pPr algn="l"/>
            <a:r>
              <a:rPr lang="en-GB" sz="1400" b="1">
                <a:solidFill>
                  <a:schemeClr val="accent2"/>
                </a:solidFill>
                <a:latin typeface="Courier New" pitchFamily="49" charset="0"/>
              </a:rPr>
              <a:t>              XX|                      |12 26              </a:t>
            </a:r>
          </a:p>
          <a:p>
            <a:pPr algn="l"/>
            <a:r>
              <a:rPr lang="en-GB" sz="1400" b="1">
                <a:solidFill>
                  <a:schemeClr val="accent2"/>
                </a:solidFill>
                <a:latin typeface="Courier New" pitchFamily="49" charset="0"/>
              </a:rPr>
              <a:t>  -2         XXX|                      |25                 </a:t>
            </a:r>
          </a:p>
          <a:p>
            <a:pPr algn="l"/>
            <a:r>
              <a:rPr lang="en-GB" sz="1400" b="1">
                <a:solidFill>
                  <a:schemeClr val="accent2"/>
                </a:solidFill>
                <a:latin typeface="Courier New" pitchFamily="49" charset="0"/>
              </a:rPr>
              <a:t>              XX|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X|                      |                   </a:t>
            </a:r>
          </a:p>
          <a:p>
            <a:pPr algn="l"/>
            <a:r>
              <a:rPr lang="en-GB" sz="1400" b="1">
                <a:solidFill>
                  <a:schemeClr val="accent2"/>
                </a:solidFill>
                <a:latin typeface="Courier New" pitchFamily="49" charset="0"/>
              </a:rPr>
              <a:t>  -3           X|                      |       </a:t>
            </a:r>
            <a:r>
              <a:rPr lang="en-GB" sz="1400" b="1">
                <a:latin typeface="Courier New" pitchFamily="49" charset="0"/>
              </a:rPr>
              <a:t>     </a:t>
            </a:r>
            <a:endParaRPr lang="en-AU" sz="1000"/>
          </a:p>
        </p:txBody>
      </p:sp>
      <p:sp>
        <p:nvSpPr>
          <p:cNvPr id="217093" name="Rectangle 1029"/>
          <p:cNvSpPr>
            <a:spLocks noChangeArrowheads="1"/>
          </p:cNvSpPr>
          <p:nvPr/>
        </p:nvSpPr>
        <p:spPr bwMode="auto">
          <a:xfrm>
            <a:off x="5486400" y="1828800"/>
            <a:ext cx="3657600" cy="1558925"/>
          </a:xfrm>
          <a:prstGeom prst="rect">
            <a:avLst/>
          </a:prstGeom>
          <a:noFill/>
          <a:ln w="12700">
            <a:noFill/>
            <a:miter lim="800000"/>
            <a:headEnd/>
            <a:tailEnd/>
          </a:ln>
          <a:effectLst/>
        </p:spPr>
        <p:txBody>
          <a:bodyPr>
            <a:spAutoFit/>
          </a:bodyPr>
          <a:lstStyle/>
          <a:p>
            <a:pPr algn="l"/>
            <a:r>
              <a:rPr lang="en-AU" sz="1600" b="1">
                <a:latin typeface="Arial Narrow" pitchFamily="34" charset="0"/>
              </a:rPr>
              <a:t>Distance between the location of items and students fully describe students’ chances of success on the item </a:t>
            </a:r>
            <a:endParaRPr lang="en-AU" sz="1200"/>
          </a:p>
          <a:p>
            <a:pPr algn="l"/>
            <a:endParaRPr lang="en-AU" sz="1600" b="1">
              <a:latin typeface="Arial Narrow" pitchFamily="34" charset="0"/>
            </a:endParaRPr>
          </a:p>
          <a:p>
            <a:pPr algn="l"/>
            <a:r>
              <a:rPr lang="en-AU" sz="1600" b="1">
                <a:latin typeface="Arial Narrow" pitchFamily="34" charset="0"/>
              </a:rPr>
              <a:t>This property permits the use of described scales</a:t>
            </a:r>
            <a:endParaRPr lang="en-AU" sz="1200"/>
          </a:p>
        </p:txBody>
      </p:sp>
      <p:sp>
        <p:nvSpPr>
          <p:cNvPr id="217094" name="Rectangle 1030"/>
          <p:cNvSpPr>
            <a:spLocks noChangeArrowheads="1"/>
          </p:cNvSpPr>
          <p:nvPr/>
        </p:nvSpPr>
        <p:spPr bwMode="auto">
          <a:xfrm>
            <a:off x="5181600" y="381000"/>
            <a:ext cx="3657600" cy="579438"/>
          </a:xfrm>
          <a:prstGeom prst="rect">
            <a:avLst/>
          </a:prstGeom>
          <a:noFill/>
          <a:ln w="12700">
            <a:noFill/>
            <a:miter lim="800000"/>
            <a:headEnd/>
            <a:tailEnd/>
          </a:ln>
          <a:effectLst/>
        </p:spPr>
        <p:txBody>
          <a:bodyPr>
            <a:spAutoFit/>
          </a:bodyPr>
          <a:lstStyle/>
          <a:p>
            <a:pPr algn="l"/>
            <a:r>
              <a:rPr lang="en-AU" sz="3200" b="1" i="1">
                <a:latin typeface="Arial Narrow" pitchFamily="34" charset="0"/>
              </a:rPr>
              <a:t>Why a Rasch Model?</a:t>
            </a:r>
            <a:endParaRPr lang="en-AU"/>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Scaling Models: Item Response Theory</a:t>
            </a:r>
            <a:endParaRPr lang="en-US" b="1" dirty="0">
              <a:latin typeface="+mj-lt"/>
            </a:endParaRPr>
          </a:p>
        </p:txBody>
      </p:sp>
      <p:sp>
        <p:nvSpPr>
          <p:cNvPr id="3" name="Content Placeholder 2"/>
          <p:cNvSpPr>
            <a:spLocks noGrp="1"/>
          </p:cNvSpPr>
          <p:nvPr>
            <p:ph idx="1"/>
          </p:nvPr>
        </p:nvSpPr>
        <p:spPr/>
        <p:txBody>
          <a:bodyPr/>
          <a:lstStyle/>
          <a:p>
            <a:r>
              <a:rPr lang="en-AU" dirty="0" smtClean="0">
                <a:solidFill>
                  <a:schemeClr val="tx1"/>
                </a:solidFill>
              </a:rPr>
              <a:t>The </a:t>
            </a:r>
            <a:r>
              <a:rPr lang="en-AU" dirty="0" err="1" smtClean="0">
                <a:solidFill>
                  <a:schemeClr val="tx1"/>
                </a:solidFill>
              </a:rPr>
              <a:t>Rasch</a:t>
            </a:r>
            <a:r>
              <a:rPr lang="en-AU" dirty="0" smtClean="0">
                <a:solidFill>
                  <a:schemeClr val="tx1"/>
                </a:solidFill>
              </a:rPr>
              <a:t> model, in its general form was chosen for PISA for a number of reasons:</a:t>
            </a:r>
            <a:endParaRPr lang="en-US" dirty="0" smtClean="0">
              <a:solidFill>
                <a:schemeClr val="tx1"/>
              </a:solidFill>
            </a:endParaRPr>
          </a:p>
          <a:p>
            <a:pPr lvl="1"/>
            <a:r>
              <a:rPr lang="en-AU" dirty="0" smtClean="0">
                <a:solidFill>
                  <a:schemeClr val="tx1"/>
                </a:solidFill>
              </a:rPr>
              <a:t>Differential item functioning – countries and other groups</a:t>
            </a:r>
          </a:p>
          <a:p>
            <a:pPr lvl="1"/>
            <a:r>
              <a:rPr lang="en-AU" dirty="0" smtClean="0">
                <a:solidFill>
                  <a:schemeClr val="tx1"/>
                </a:solidFill>
              </a:rPr>
              <a:t>It supports the construction and validation of meaningful described proficiency scales.</a:t>
            </a:r>
            <a:endParaRPr lang="en-US" dirty="0" smtClean="0">
              <a:solidFill>
                <a:schemeClr val="tx1"/>
              </a:solidFill>
            </a:endParaRPr>
          </a:p>
          <a:p>
            <a:pPr lvl="1"/>
            <a:r>
              <a:rPr lang="en-AU" dirty="0" smtClean="0">
                <a:solidFill>
                  <a:schemeClr val="tx1"/>
                </a:solidFill>
              </a:rPr>
              <a:t>coder effects and item position (booklet) effects.</a:t>
            </a:r>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Scaling Models: Item Response Theory</a:t>
            </a:r>
            <a:endParaRPr lang="en-US" b="1" dirty="0">
              <a:latin typeface="+mj-lt"/>
            </a:endParaRPr>
          </a:p>
        </p:txBody>
      </p:sp>
      <p:sp>
        <p:nvSpPr>
          <p:cNvPr id="3" name="Content Placeholder 2"/>
          <p:cNvSpPr>
            <a:spLocks noGrp="1"/>
          </p:cNvSpPr>
          <p:nvPr>
            <p:ph idx="1"/>
          </p:nvPr>
        </p:nvSpPr>
        <p:spPr/>
        <p:txBody>
          <a:bodyPr/>
          <a:lstStyle/>
          <a:p>
            <a:pPr lvl="1"/>
            <a:r>
              <a:rPr lang="en-AU" dirty="0" smtClean="0">
                <a:solidFill>
                  <a:schemeClr val="tx1"/>
                </a:solidFill>
              </a:rPr>
              <a:t>Multidimensional scaling.	</a:t>
            </a:r>
            <a:endParaRPr lang="en-US" dirty="0" smtClean="0">
              <a:solidFill>
                <a:schemeClr val="tx1"/>
              </a:solidFill>
            </a:endParaRPr>
          </a:p>
          <a:p>
            <a:pPr lvl="1"/>
            <a:r>
              <a:rPr lang="en-AU" dirty="0" smtClean="0">
                <a:solidFill>
                  <a:schemeClr val="tx1"/>
                </a:solidFill>
              </a:rPr>
              <a:t>Equating tests for the purposes of maintaining and monitoring the validity of trends.</a:t>
            </a:r>
          </a:p>
          <a:p>
            <a:pPr lvl="1"/>
            <a:r>
              <a:rPr lang="en-AU" dirty="0" smtClean="0">
                <a:solidFill>
                  <a:schemeClr val="tx1"/>
                </a:solidFill>
              </a:rPr>
              <a:t>Integrates with complex sampling designs</a:t>
            </a:r>
          </a:p>
          <a:p>
            <a:pPr lvl="1"/>
            <a:r>
              <a:rPr lang="en-AU" dirty="0" smtClean="0">
                <a:solidFill>
                  <a:schemeClr val="tx1"/>
                </a:solidFill>
              </a:rPr>
              <a:t>Integrates with multilevel modelling</a:t>
            </a:r>
          </a:p>
          <a:p>
            <a:pPr lvl="1"/>
            <a:r>
              <a:rPr lang="en-AU" dirty="0" smtClean="0">
                <a:solidFill>
                  <a:schemeClr val="tx1"/>
                </a:solidFill>
              </a:rPr>
              <a:t>Incorporating impact of measurement uncertainty in inference</a:t>
            </a:r>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512" y="0"/>
            <a:ext cx="7772400" cy="1143000"/>
          </a:xfrm>
        </p:spPr>
        <p:txBody>
          <a:bodyPr/>
          <a:lstStyle/>
          <a:p>
            <a:r>
              <a:rPr lang="en-AU" b="1" dirty="0" smtClean="0">
                <a:solidFill>
                  <a:schemeClr val="tx1"/>
                </a:solidFill>
                <a:latin typeface="+mj-lt"/>
              </a:rPr>
              <a:t>Factors affecting item difficulty</a:t>
            </a:r>
          </a:p>
        </p:txBody>
      </p:sp>
      <p:sp>
        <p:nvSpPr>
          <p:cNvPr id="10243" name="Content Placeholder 2"/>
          <p:cNvSpPr>
            <a:spLocks noGrp="1"/>
          </p:cNvSpPr>
          <p:nvPr>
            <p:ph idx="1"/>
          </p:nvPr>
        </p:nvSpPr>
        <p:spPr/>
        <p:txBody>
          <a:bodyPr/>
          <a:lstStyle/>
          <a:p>
            <a:pPr marL="1588" indent="12700">
              <a:buFontTx/>
              <a:buNone/>
              <a:defRPr/>
            </a:pPr>
            <a:r>
              <a:rPr lang="en-US" sz="2400" dirty="0" smtClean="0">
                <a:solidFill>
                  <a:schemeClr val="tx1"/>
                </a:solidFill>
              </a:rPr>
              <a:t>The difficulty of any reading literacy task depends on an interaction among several variables. </a:t>
            </a:r>
          </a:p>
          <a:p>
            <a:pPr>
              <a:defRPr/>
            </a:pPr>
            <a:r>
              <a:rPr lang="en-US" sz="2400" dirty="0" smtClean="0">
                <a:solidFill>
                  <a:schemeClr val="tx1"/>
                </a:solidFill>
              </a:rPr>
              <a:t>In </a:t>
            </a:r>
            <a:r>
              <a:rPr lang="en-US" sz="2400" i="1" dirty="0" smtClean="0">
                <a:solidFill>
                  <a:schemeClr val="tx1"/>
                </a:solidFill>
              </a:rPr>
              <a:t>access and retrieve tasks, </a:t>
            </a:r>
            <a:r>
              <a:rPr lang="en-US" sz="2400" dirty="0" smtClean="0">
                <a:solidFill>
                  <a:schemeClr val="tx1"/>
                </a:solidFill>
              </a:rPr>
              <a:t>difficulty is conditioned by </a:t>
            </a:r>
          </a:p>
          <a:p>
            <a:pPr lvl="1">
              <a:defRPr/>
            </a:pPr>
            <a:r>
              <a:rPr lang="en-US" sz="2400" dirty="0" smtClean="0">
                <a:solidFill>
                  <a:schemeClr val="tx1"/>
                </a:solidFill>
              </a:rPr>
              <a:t>the number of pieces of information that the reader needs to locate, by the amount of inference required, by</a:t>
            </a:r>
          </a:p>
          <a:p>
            <a:pPr lvl="1">
              <a:defRPr/>
            </a:pPr>
            <a:r>
              <a:rPr lang="en-US" sz="2400" dirty="0" smtClean="0">
                <a:solidFill>
                  <a:schemeClr val="tx1"/>
                </a:solidFill>
              </a:rPr>
              <a:t>the amount and prominence of competing information, and </a:t>
            </a:r>
          </a:p>
          <a:p>
            <a:pPr lvl="1">
              <a:defRPr/>
            </a:pPr>
            <a:r>
              <a:rPr lang="en-US" sz="2400" dirty="0" smtClean="0">
                <a:solidFill>
                  <a:schemeClr val="tx1"/>
                </a:solidFill>
              </a:rPr>
              <a:t>the length and complexity of the text.</a:t>
            </a:r>
            <a:endParaRPr lang="en-AU"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ndiaitem 184 (S521Q02) - ICC.png"/>
          <p:cNvPicPr>
            <a:picLocks noChangeAspect="1"/>
          </p:cNvPicPr>
          <p:nvPr/>
        </p:nvPicPr>
        <p:blipFill>
          <a:blip r:embed="rId2" cstate="print"/>
          <a:stretch>
            <a:fillRect/>
          </a:stretch>
        </p:blipFill>
        <p:spPr>
          <a:xfrm>
            <a:off x="949002" y="989007"/>
            <a:ext cx="7223760" cy="496824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ndiaitem 64 (R403Q03) - ICC.png"/>
          <p:cNvPicPr>
            <a:picLocks noChangeAspect="1"/>
          </p:cNvPicPr>
          <p:nvPr/>
        </p:nvPicPr>
        <p:blipFill>
          <a:blip r:embed="rId2" cstate="print"/>
          <a:stretch>
            <a:fillRect/>
          </a:stretch>
        </p:blipFill>
        <p:spPr>
          <a:xfrm>
            <a:off x="999802" y="1001707"/>
            <a:ext cx="7223760" cy="496824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ndiaitem 45 (R102Q07) - ICC.png"/>
          <p:cNvPicPr>
            <a:picLocks noChangeAspect="1"/>
          </p:cNvPicPr>
          <p:nvPr/>
        </p:nvPicPr>
        <p:blipFill>
          <a:blip r:embed="rId2" cstate="print"/>
          <a:stretch>
            <a:fillRect/>
          </a:stretch>
        </p:blipFill>
        <p:spPr>
          <a:xfrm>
            <a:off x="1063302" y="1077907"/>
            <a:ext cx="7223760" cy="496824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latin typeface="+mj-lt"/>
              </a:rPr>
              <a:t>Are Alternatives Possible?</a:t>
            </a:r>
            <a:endParaRPr lang="en-US" b="1" dirty="0">
              <a:latin typeface="+mj-lt"/>
            </a:endParaRPr>
          </a:p>
        </p:txBody>
      </p:sp>
      <p:sp>
        <p:nvSpPr>
          <p:cNvPr id="3" name="Content Placeholder 2"/>
          <p:cNvSpPr>
            <a:spLocks noGrp="1"/>
          </p:cNvSpPr>
          <p:nvPr>
            <p:ph idx="1"/>
          </p:nvPr>
        </p:nvSpPr>
        <p:spPr>
          <a:xfrm>
            <a:off x="685800" y="1752600"/>
            <a:ext cx="7772400" cy="4419600"/>
          </a:xfrm>
        </p:spPr>
        <p:txBody>
          <a:bodyPr/>
          <a:lstStyle/>
          <a:p>
            <a:r>
              <a:rPr lang="en-US" dirty="0" smtClean="0">
                <a:solidFill>
                  <a:schemeClr val="tx1"/>
                </a:solidFill>
              </a:rPr>
              <a:t>No evidence yet that more general IRT models will fit better or change substantive interpretation</a:t>
            </a:r>
          </a:p>
          <a:p>
            <a:pPr lvl="1"/>
            <a:r>
              <a:rPr lang="en-US" dirty="0" smtClean="0">
                <a:solidFill>
                  <a:schemeClr val="tx1"/>
                </a:solidFill>
              </a:rPr>
              <a:t>2PL</a:t>
            </a:r>
          </a:p>
          <a:p>
            <a:pPr lvl="1"/>
            <a:r>
              <a:rPr lang="en-US" dirty="0" smtClean="0">
                <a:solidFill>
                  <a:schemeClr val="tx1"/>
                </a:solidFill>
              </a:rPr>
              <a:t>3PL</a:t>
            </a:r>
          </a:p>
          <a:p>
            <a:pPr lvl="1"/>
            <a:r>
              <a:rPr lang="en-US" dirty="0" smtClean="0">
                <a:solidFill>
                  <a:schemeClr val="tx1"/>
                </a:solidFill>
              </a:rPr>
              <a:t>Item bundles</a:t>
            </a:r>
          </a:p>
          <a:p>
            <a:r>
              <a:rPr lang="en-US" dirty="0" smtClean="0">
                <a:solidFill>
                  <a:schemeClr val="tx1"/>
                </a:solidFill>
              </a:rPr>
              <a:t>Alternatives to IRT</a:t>
            </a:r>
          </a:p>
          <a:p>
            <a:pPr lvl="1"/>
            <a:r>
              <a:rPr lang="en-US" dirty="0" smtClean="0">
                <a:solidFill>
                  <a:schemeClr val="tx1"/>
                </a:solidFill>
              </a:rPr>
              <a:t>Latent class</a:t>
            </a:r>
          </a:p>
          <a:p>
            <a:pPr lvl="1"/>
            <a:r>
              <a:rPr lang="en-US" dirty="0" smtClean="0">
                <a:solidFill>
                  <a:schemeClr val="tx1"/>
                </a:solidFill>
              </a:rPr>
              <a:t>“basket of goods” approach</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The Scaling Problem</a:t>
            </a:r>
            <a:endParaRPr lang="en-US" b="1"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No such thing as a zero egg </a:t>
            </a:r>
            <a:r>
              <a:rPr lang="en-US" dirty="0" err="1" smtClean="0">
                <a:solidFill>
                  <a:schemeClr val="tx1"/>
                </a:solidFill>
              </a:rPr>
              <a:t>omelette</a:t>
            </a:r>
            <a:endParaRPr lang="en-US" dirty="0" smtClean="0">
              <a:solidFill>
                <a:schemeClr val="tx1"/>
              </a:solidFill>
            </a:endParaRPr>
          </a:p>
          <a:p>
            <a:r>
              <a:rPr lang="en-US" dirty="0" smtClean="0">
                <a:solidFill>
                  <a:schemeClr val="tx1"/>
                </a:solidFill>
              </a:rPr>
              <a:t>The only way to compare across countries (or link to a common scale) is to have something that you can assume is stable across contexts.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i="1" dirty="0" smtClean="0">
                <a:solidFill>
                  <a:schemeClr val="tx1"/>
                </a:solidFill>
              </a:rPr>
              <a:t>Observation 18:</a:t>
            </a:r>
            <a:r>
              <a:rPr lang="en-GB" i="1" dirty="0" smtClean="0">
                <a:solidFill>
                  <a:schemeClr val="tx1"/>
                </a:solidFill>
              </a:rPr>
              <a:t>	</a:t>
            </a:r>
            <a:r>
              <a:rPr lang="en-GB" dirty="0" smtClean="0">
                <a:solidFill>
                  <a:schemeClr val="tx1"/>
                </a:solidFill>
              </a:rPr>
              <a:t>The use of learning metrics to describe dimensions of educational progression is at the core of the PISA reporting methodology. This approach to reporting and construct validation requires a consistency across countries in item behaviour than is not apparent for PISA items in developing countries</a:t>
            </a:r>
            <a:endParaRPr lang="en-US" b="1"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772400" cy="836712"/>
          </a:xfrm>
        </p:spPr>
        <p:txBody>
          <a:bodyPr/>
          <a:lstStyle/>
          <a:p>
            <a:r>
              <a:rPr lang="en-AU" b="1" dirty="0" smtClean="0">
                <a:latin typeface="+mj-lt"/>
              </a:rPr>
              <a:t>Issues</a:t>
            </a:r>
            <a:endParaRPr lang="en-AU" b="1" dirty="0">
              <a:latin typeface="+mj-lt"/>
            </a:endParaRPr>
          </a:p>
        </p:txBody>
      </p:sp>
      <p:sp>
        <p:nvSpPr>
          <p:cNvPr id="3" name="Content Placeholder 2"/>
          <p:cNvSpPr>
            <a:spLocks noGrp="1"/>
          </p:cNvSpPr>
          <p:nvPr>
            <p:ph idx="1"/>
          </p:nvPr>
        </p:nvSpPr>
        <p:spPr>
          <a:xfrm>
            <a:off x="683568" y="1844824"/>
            <a:ext cx="7772400" cy="4419600"/>
          </a:xfrm>
        </p:spPr>
        <p:txBody>
          <a:bodyPr/>
          <a:lstStyle/>
          <a:p>
            <a:pPr>
              <a:buNone/>
            </a:pPr>
            <a:r>
              <a:rPr lang="en-AU" dirty="0" smtClean="0">
                <a:solidFill>
                  <a:schemeClr val="bg1"/>
                </a:solidFill>
              </a:rPr>
              <a:t>Assessment frameworks and items</a:t>
            </a:r>
          </a:p>
          <a:p>
            <a:pPr>
              <a:buNone/>
            </a:pPr>
            <a:r>
              <a:rPr lang="en-AU" dirty="0" smtClean="0">
                <a:solidFill>
                  <a:schemeClr val="bg1"/>
                </a:solidFill>
              </a:rPr>
              <a:t>Test design</a:t>
            </a:r>
          </a:p>
          <a:p>
            <a:pPr>
              <a:buNone/>
            </a:pPr>
            <a:r>
              <a:rPr lang="en-AU" dirty="0" smtClean="0">
                <a:solidFill>
                  <a:schemeClr val="bg1"/>
                </a:solidFill>
              </a:rPr>
              <a:t>Proficiency levels</a:t>
            </a:r>
          </a:p>
          <a:p>
            <a:pPr>
              <a:buNone/>
            </a:pPr>
            <a:r>
              <a:rPr lang="en-AU" dirty="0" smtClean="0">
                <a:solidFill>
                  <a:schemeClr val="bg1"/>
                </a:solidFill>
              </a:rPr>
              <a:t>Scaling models</a:t>
            </a:r>
            <a:endParaRPr lang="en-AU" dirty="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772400" cy="1143000"/>
          </a:xfrm>
        </p:spPr>
        <p:txBody>
          <a:bodyPr/>
          <a:lstStyle/>
          <a:p>
            <a:r>
              <a:rPr lang="en-US" b="1" dirty="0" smtClean="0">
                <a:latin typeface="+mj-lt"/>
              </a:rPr>
              <a:t>Why participate in P4D</a:t>
            </a:r>
            <a:endParaRPr lang="en-US" b="1" dirty="0">
              <a:latin typeface="+mj-lt"/>
            </a:endParaRPr>
          </a:p>
        </p:txBody>
      </p:sp>
      <p:sp>
        <p:nvSpPr>
          <p:cNvPr id="3" name="Content Placeholder 2"/>
          <p:cNvSpPr>
            <a:spLocks noGrp="1"/>
          </p:cNvSpPr>
          <p:nvPr>
            <p:ph idx="1"/>
          </p:nvPr>
        </p:nvSpPr>
        <p:spPr>
          <a:xfrm>
            <a:off x="539552" y="1268760"/>
            <a:ext cx="7772400" cy="4419600"/>
          </a:xfrm>
        </p:spPr>
        <p:txBody>
          <a:bodyPr/>
          <a:lstStyle/>
          <a:p>
            <a:r>
              <a:rPr lang="en-US" sz="2800" dirty="0" smtClean="0">
                <a:solidFill>
                  <a:schemeClr val="tx1"/>
                </a:solidFill>
              </a:rPr>
              <a:t>Results which </a:t>
            </a:r>
            <a:r>
              <a:rPr lang="en-US" sz="2800" dirty="0" smtClean="0">
                <a:solidFill>
                  <a:schemeClr val="tx1"/>
                </a:solidFill>
              </a:rPr>
              <a:t>more precisely describe </a:t>
            </a:r>
            <a:r>
              <a:rPr lang="en-US" sz="2800" dirty="0" smtClean="0">
                <a:solidFill>
                  <a:schemeClr val="tx1"/>
                </a:solidFill>
              </a:rPr>
              <a:t>levels of proficiency within country (especially at the lower end</a:t>
            </a:r>
            <a:r>
              <a:rPr lang="en-US" sz="2800" dirty="0" smtClean="0">
                <a:solidFill>
                  <a:schemeClr val="tx1"/>
                </a:solidFill>
              </a:rPr>
              <a:t>) and leads to better analysis.</a:t>
            </a:r>
          </a:p>
          <a:p>
            <a:r>
              <a:rPr lang="en-US" sz="2800" dirty="0" smtClean="0">
                <a:solidFill>
                  <a:schemeClr val="tx1"/>
                </a:solidFill>
              </a:rPr>
              <a:t>Learn </a:t>
            </a:r>
            <a:r>
              <a:rPr lang="en-US" sz="2800" dirty="0" smtClean="0">
                <a:solidFill>
                  <a:schemeClr val="tx1"/>
                </a:solidFill>
              </a:rPr>
              <a:t>and build capacity in implementation of PISA (large-scale international student assessment).</a:t>
            </a:r>
          </a:p>
          <a:p>
            <a:r>
              <a:rPr lang="en-US" sz="2800" dirty="0" smtClean="0">
                <a:solidFill>
                  <a:schemeClr val="tx1"/>
                </a:solidFill>
              </a:rPr>
              <a:t>Join international community focused on improving learning outcomes based on benchmarking from PISA results.</a:t>
            </a:r>
          </a:p>
          <a:p>
            <a:r>
              <a:rPr lang="en-US" sz="2800" dirty="0" smtClean="0">
                <a:solidFill>
                  <a:schemeClr val="tx1"/>
                </a:solidFill>
              </a:rPr>
              <a:t>OECD facilitating national reports based on countries’ policy priorities.</a:t>
            </a: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772400" cy="1143000"/>
          </a:xfrm>
        </p:spPr>
        <p:txBody>
          <a:bodyPr/>
          <a:lstStyle/>
          <a:p>
            <a:r>
              <a:rPr lang="en-US" b="1" dirty="0" smtClean="0">
                <a:latin typeface="+mj-lt"/>
              </a:rPr>
              <a:t>Principles of participation</a:t>
            </a:r>
            <a:endParaRPr lang="en-US" b="1" dirty="0">
              <a:latin typeface="+mj-lt"/>
            </a:endParaRPr>
          </a:p>
        </p:txBody>
      </p:sp>
      <p:sp>
        <p:nvSpPr>
          <p:cNvPr id="3" name="Content Placeholder 2"/>
          <p:cNvSpPr>
            <a:spLocks noGrp="1"/>
          </p:cNvSpPr>
          <p:nvPr>
            <p:ph idx="1"/>
          </p:nvPr>
        </p:nvSpPr>
        <p:spPr>
          <a:xfrm>
            <a:off x="467544" y="1916832"/>
            <a:ext cx="7772400" cy="4419600"/>
          </a:xfrm>
        </p:spPr>
        <p:txBody>
          <a:bodyPr/>
          <a:lstStyle/>
          <a:p>
            <a:r>
              <a:rPr lang="en-US" dirty="0" smtClean="0">
                <a:solidFill>
                  <a:schemeClr val="tx1"/>
                </a:solidFill>
              </a:rPr>
              <a:t>Countries participating in P4D require an assessment that:</a:t>
            </a:r>
          </a:p>
          <a:p>
            <a:pPr lvl="1"/>
            <a:r>
              <a:rPr lang="en-US" dirty="0" smtClean="0">
                <a:solidFill>
                  <a:schemeClr val="tx1"/>
                </a:solidFill>
              </a:rPr>
              <a:t>Reports results on the PISA scale and evidence supports comparability to international PISA results</a:t>
            </a:r>
          </a:p>
          <a:p>
            <a:pPr lvl="1"/>
            <a:r>
              <a:rPr lang="en-US" dirty="0" smtClean="0">
                <a:solidFill>
                  <a:schemeClr val="tx1"/>
                </a:solidFill>
              </a:rPr>
              <a:t>Allows students to demonstrate the full range of proficiency levels.</a:t>
            </a:r>
          </a:p>
          <a:p>
            <a:pPr lvl="1"/>
            <a:r>
              <a:rPr lang="en-US" dirty="0" smtClean="0">
                <a:solidFill>
                  <a:schemeClr val="tx1"/>
                </a:solidFill>
              </a:rPr>
              <a:t>Adheres to all PISA standards.</a:t>
            </a:r>
          </a:p>
          <a:p>
            <a:pPr lvl="1">
              <a:buNone/>
            </a:pPr>
            <a:endParaRPr lang="en-US" dirty="0" smtClean="0">
              <a:solidFill>
                <a:schemeClr val="tx1"/>
              </a:solidFill>
            </a:endParaRPr>
          </a:p>
          <a:p>
            <a:pPr lvl="1">
              <a:buNone/>
            </a:pP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pPr lvl="1"/>
            <a:r>
              <a:rPr lang="en-US" dirty="0" smtClean="0">
                <a:solidFill>
                  <a:schemeClr val="tx1"/>
                </a:solidFill>
              </a:rPr>
              <a:t>an </a:t>
            </a:r>
            <a:r>
              <a:rPr lang="en-US" dirty="0" err="1" smtClean="0">
                <a:solidFill>
                  <a:schemeClr val="tx1"/>
                </a:solidFill>
              </a:rPr>
              <a:t>asseNo</a:t>
            </a:r>
            <a:r>
              <a:rPr lang="en-US" dirty="0" smtClean="0">
                <a:solidFill>
                  <a:schemeClr val="tx1"/>
                </a:solidFill>
              </a:rPr>
              <a:t> such thing as a zero egg </a:t>
            </a:r>
            <a:r>
              <a:rPr lang="en-US" dirty="0" err="1" smtClean="0">
                <a:solidFill>
                  <a:schemeClr val="tx1"/>
                </a:solidFill>
              </a:rPr>
              <a:t>omelette</a:t>
            </a:r>
            <a:endParaRPr lang="en-US" dirty="0" smtClean="0">
              <a:solidFill>
                <a:schemeClr val="tx1"/>
              </a:solidFill>
            </a:endParaRPr>
          </a:p>
          <a:p>
            <a:r>
              <a:rPr lang="en-US" dirty="0" smtClean="0">
                <a:solidFill>
                  <a:schemeClr val="tx1"/>
                </a:solidFill>
              </a:rPr>
              <a:t>The only way to compare across countries (or link to a common scale) is to have something that you cam assume is stable across contexts.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772400" cy="1143000"/>
          </a:xfrm>
        </p:spPr>
        <p:txBody>
          <a:bodyPr/>
          <a:lstStyle/>
          <a:p>
            <a:r>
              <a:rPr lang="en-US" b="1" dirty="0" smtClean="0">
                <a:latin typeface="+mj-lt"/>
              </a:rPr>
              <a:t>PISA Technical Standards</a:t>
            </a:r>
            <a:endParaRPr lang="en-US" b="1" dirty="0">
              <a:latin typeface="+mj-lt"/>
            </a:endParaRPr>
          </a:p>
        </p:txBody>
      </p:sp>
      <p:sp>
        <p:nvSpPr>
          <p:cNvPr id="3" name="Content Placeholder 2"/>
          <p:cNvSpPr>
            <a:spLocks noGrp="1"/>
          </p:cNvSpPr>
          <p:nvPr>
            <p:ph idx="1"/>
          </p:nvPr>
        </p:nvSpPr>
        <p:spPr>
          <a:xfrm>
            <a:off x="467544" y="1196752"/>
            <a:ext cx="8352928" cy="4419600"/>
          </a:xfrm>
        </p:spPr>
        <p:txBody>
          <a:bodyPr/>
          <a:lstStyle/>
          <a:p>
            <a:r>
              <a:rPr lang="en-US" dirty="0" smtClean="0">
                <a:solidFill>
                  <a:schemeClr val="tx1"/>
                </a:solidFill>
              </a:rPr>
              <a:t>Tests will be designed and implemented in accordance with PISA Technical Standards. These refer to issues such as:</a:t>
            </a:r>
          </a:p>
          <a:p>
            <a:pPr lvl="1"/>
            <a:r>
              <a:rPr lang="en-US" dirty="0" smtClean="0">
                <a:solidFill>
                  <a:schemeClr val="tx1"/>
                </a:solidFill>
              </a:rPr>
              <a:t>Language of test.</a:t>
            </a:r>
          </a:p>
          <a:p>
            <a:pPr lvl="1"/>
            <a:r>
              <a:rPr lang="en-US" dirty="0" smtClean="0">
                <a:solidFill>
                  <a:schemeClr val="tx1"/>
                </a:solidFill>
              </a:rPr>
              <a:t>Population definition and coverage.</a:t>
            </a:r>
          </a:p>
          <a:p>
            <a:pPr lvl="1"/>
            <a:r>
              <a:rPr lang="en-US" dirty="0" smtClean="0">
                <a:solidFill>
                  <a:schemeClr val="tx1"/>
                </a:solidFill>
              </a:rPr>
              <a:t>Translation procedures.</a:t>
            </a:r>
          </a:p>
          <a:p>
            <a:pPr lvl="1"/>
            <a:r>
              <a:rPr lang="en-US" dirty="0" smtClean="0">
                <a:solidFill>
                  <a:schemeClr val="tx1"/>
                </a:solidFill>
              </a:rPr>
              <a:t>Adaptations.</a:t>
            </a:r>
          </a:p>
          <a:p>
            <a:pPr lvl="1"/>
            <a:r>
              <a:rPr lang="en-US" dirty="0" err="1" smtClean="0">
                <a:solidFill>
                  <a:schemeClr val="tx1"/>
                </a:solidFill>
              </a:rPr>
              <a:t>Standardised</a:t>
            </a:r>
            <a:r>
              <a:rPr lang="en-US" dirty="0" smtClean="0">
                <a:solidFill>
                  <a:schemeClr val="tx1"/>
                </a:solidFill>
              </a:rPr>
              <a:t> test administration</a:t>
            </a:r>
          </a:p>
          <a:p>
            <a:pPr lvl="1"/>
            <a:r>
              <a:rPr lang="en-US" dirty="0" smtClean="0">
                <a:solidFill>
                  <a:schemeClr val="tx1"/>
                </a:solidFill>
              </a:rPr>
              <a:t>Quality assurance including site visits.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ER_ppt_WHITE">
  <a:themeElements>
    <a:clrScheme name="">
      <a:dk1>
        <a:srgbClr val="000000"/>
      </a:dk1>
      <a:lt1>
        <a:srgbClr val="663366"/>
      </a:lt1>
      <a:dk2>
        <a:srgbClr val="000000"/>
      </a:dk2>
      <a:lt2>
        <a:srgbClr val="808080"/>
      </a:lt2>
      <a:accent1>
        <a:srgbClr val="BBE0E3"/>
      </a:accent1>
      <a:accent2>
        <a:srgbClr val="333399"/>
      </a:accent2>
      <a:accent3>
        <a:srgbClr val="B8ADB8"/>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ACER_ppt_WHITE</Template>
  <TotalTime>980</TotalTime>
  <Words>4202</Words>
  <Application>Microsoft Office PowerPoint</Application>
  <PresentationFormat>On-screen Show (4:3)</PresentationFormat>
  <Paragraphs>794</Paragraphs>
  <Slides>101</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4" baseType="lpstr">
      <vt:lpstr>ACER_ppt_WHITE</vt:lpstr>
      <vt:lpstr>Chart</vt:lpstr>
      <vt:lpstr>Document</vt:lpstr>
      <vt:lpstr>PISA for Development  Technical Strand 2: Enhancement of PISA Cognitive Instruments     Ray Adams John Cresswell   Washington, April 2014    Centre for Global Educational Monitoring</vt:lpstr>
      <vt:lpstr>Overview</vt:lpstr>
      <vt:lpstr>PISA for Development</vt:lpstr>
      <vt:lpstr>Slide 4</vt:lpstr>
      <vt:lpstr>Slide 5</vt:lpstr>
      <vt:lpstr>Slide 6</vt:lpstr>
      <vt:lpstr>Slide 7</vt:lpstr>
      <vt:lpstr>Slide 8</vt:lpstr>
      <vt:lpstr>Factors affecting item difficulty</vt:lpstr>
      <vt:lpstr>Slide 10</vt:lpstr>
      <vt:lpstr>Slide 11</vt:lpstr>
      <vt:lpstr>Slide 12</vt:lpstr>
      <vt:lpstr>Slide 13</vt:lpstr>
      <vt:lpstr>Slide 14</vt:lpstr>
      <vt:lpstr>Slide 15</vt:lpstr>
      <vt:lpstr>Slide 16</vt:lpstr>
      <vt:lpstr>Slide 17</vt:lpstr>
      <vt:lpstr>PISA for Development</vt:lpstr>
      <vt:lpstr>Slide 19</vt:lpstr>
      <vt:lpstr>Slide 20</vt:lpstr>
      <vt:lpstr>Slide 21</vt:lpstr>
      <vt:lpstr>Empirical evidence concerning cross cultural validity</vt:lpstr>
      <vt:lpstr>Slide 23</vt:lpstr>
      <vt:lpstr>Slide 24</vt:lpstr>
      <vt:lpstr>Slide 25</vt:lpstr>
      <vt:lpstr>Slide 26</vt:lpstr>
      <vt:lpstr>Slide 27</vt:lpstr>
      <vt:lpstr>Review of Secure Item Pool</vt:lpstr>
      <vt:lpstr>How Difficult are PISA Items?</vt:lpstr>
      <vt:lpstr>How Difficult are PISA Items?</vt:lpstr>
      <vt:lpstr>Information Function: Reading</vt:lpstr>
      <vt:lpstr>Information Function: Mathematics</vt:lpstr>
      <vt:lpstr>Information Function: Science</vt:lpstr>
      <vt:lpstr>Slide 34</vt:lpstr>
      <vt:lpstr>How do things look for poorer performing countries and secure items only?</vt:lpstr>
      <vt:lpstr>How do things look for poorer performing countries and secure items only?</vt:lpstr>
      <vt:lpstr>Slide 37</vt:lpstr>
      <vt:lpstr>Could an easier (valid) test be constructed from the secure pool?</vt:lpstr>
      <vt:lpstr>Easy Secure Reading</vt:lpstr>
      <vt:lpstr>Easy Secure Mathematics: Content</vt:lpstr>
      <vt:lpstr>Easy Secure Mathematics: Processes</vt:lpstr>
      <vt:lpstr>Easy Secure Science</vt:lpstr>
      <vt:lpstr>Item Format</vt:lpstr>
      <vt:lpstr>Framework Coverage Using Easy Items</vt:lpstr>
      <vt:lpstr>How Easy are the Easy?</vt:lpstr>
      <vt:lpstr>How Easy are the Easy?</vt:lpstr>
      <vt:lpstr>Slide 47</vt:lpstr>
      <vt:lpstr>PISA 2009 Test Design</vt:lpstr>
      <vt:lpstr>Why So Complicated?</vt:lpstr>
      <vt:lpstr>Slide 50</vt:lpstr>
      <vt:lpstr>A Simpler Design for P4D?</vt:lpstr>
      <vt:lpstr>A Simpler Design for P4D?</vt:lpstr>
      <vt:lpstr>A Simpler Design for P4D?</vt:lpstr>
      <vt:lpstr>A Simpler Design for P4D?</vt:lpstr>
      <vt:lpstr>A Simpler Design for P4D?</vt:lpstr>
      <vt:lpstr>Need for Bridging (linking studies)</vt:lpstr>
      <vt:lpstr>Proficiency levels</vt:lpstr>
      <vt:lpstr>Slide 58</vt:lpstr>
      <vt:lpstr>Proficiency levels</vt:lpstr>
      <vt:lpstr>Slide 60</vt:lpstr>
      <vt:lpstr>Slide 61</vt:lpstr>
      <vt:lpstr>Slide 62</vt:lpstr>
      <vt:lpstr>Slide 63</vt:lpstr>
      <vt:lpstr>Slide 64</vt:lpstr>
      <vt:lpstr>Slide 65</vt:lpstr>
      <vt:lpstr>Why Scale -- 1</vt:lpstr>
      <vt:lpstr>What do we want to achieve in our measurement?</vt:lpstr>
      <vt:lpstr>Properties of an Ideal Approach</vt:lpstr>
      <vt:lpstr>Using Raw Scores?</vt:lpstr>
      <vt:lpstr>Equating raw scores - 2</vt:lpstr>
      <vt:lpstr>Link Raw Scores on Items and Persons</vt:lpstr>
      <vt:lpstr>Item Response Theory (IRT)</vt:lpstr>
      <vt:lpstr>IRT </vt:lpstr>
      <vt:lpstr>Building a Model</vt:lpstr>
      <vt:lpstr>Imagine a middle difficulty task</vt:lpstr>
      <vt:lpstr>Item Characteristic Curve</vt:lpstr>
      <vt:lpstr>Item Difficulty -- 1</vt:lpstr>
      <vt:lpstr>Variation in item difficulty</vt:lpstr>
      <vt:lpstr>Variation in item difficulty</vt:lpstr>
      <vt:lpstr>Estimating Student Ability</vt:lpstr>
      <vt:lpstr>Estimating Student Ability</vt:lpstr>
      <vt:lpstr>Estimating Student Ability</vt:lpstr>
      <vt:lpstr>Estimating Student Ability</vt:lpstr>
      <vt:lpstr>Estimating Student Ability</vt:lpstr>
      <vt:lpstr>Slide 85</vt:lpstr>
      <vt:lpstr>Slide 86</vt:lpstr>
      <vt:lpstr>Slide 87</vt:lpstr>
      <vt:lpstr>Scaling Models: Item Response Theory</vt:lpstr>
      <vt:lpstr>Scaling Models: Item Response Theory</vt:lpstr>
      <vt:lpstr>Slide 90</vt:lpstr>
      <vt:lpstr>Slide 91</vt:lpstr>
      <vt:lpstr>Slide 92</vt:lpstr>
      <vt:lpstr>Are Alternatives Possible?</vt:lpstr>
      <vt:lpstr>The Scaling Problem</vt:lpstr>
      <vt:lpstr>Slide 95</vt:lpstr>
      <vt:lpstr>Issues</vt:lpstr>
      <vt:lpstr>Why participate in P4D</vt:lpstr>
      <vt:lpstr>Principles of participation</vt:lpstr>
      <vt:lpstr>PISA Technical Standards</vt:lpstr>
      <vt:lpstr>Design Principles/Options</vt:lpstr>
      <vt:lpstr>Things that maybe we haven’t convinced you of … yet</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Cresswell, John</cp:lastModifiedBy>
  <cp:revision>89</cp:revision>
  <dcterms:created xsi:type="dcterms:W3CDTF">2013-10-24T03:18:28Z</dcterms:created>
  <dcterms:modified xsi:type="dcterms:W3CDTF">2014-04-09T15:25:44Z</dcterms:modified>
</cp:coreProperties>
</file>